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notesMasterIdLst>
    <p:notesMasterId r:id="rId123"/>
  </p:notesMasterIdLst>
  <p:sldIdLst>
    <p:sldId id="298" r:id="rId4"/>
    <p:sldId id="256" r:id="rId5"/>
    <p:sldId id="257" r:id="rId6"/>
    <p:sldId id="258" r:id="rId7"/>
    <p:sldId id="259" r:id="rId8"/>
    <p:sldId id="295" r:id="rId9"/>
    <p:sldId id="296" r:id="rId10"/>
    <p:sldId id="297" r:id="rId11"/>
    <p:sldId id="260" r:id="rId12"/>
    <p:sldId id="261" r:id="rId13"/>
    <p:sldId id="265" r:id="rId14"/>
    <p:sldId id="266" r:id="rId15"/>
    <p:sldId id="267" r:id="rId16"/>
    <p:sldId id="268" r:id="rId17"/>
    <p:sldId id="264" r:id="rId18"/>
    <p:sldId id="263" r:id="rId19"/>
    <p:sldId id="299" r:id="rId20"/>
    <p:sldId id="307" r:id="rId21"/>
    <p:sldId id="308" r:id="rId22"/>
    <p:sldId id="309" r:id="rId23"/>
    <p:sldId id="310" r:id="rId24"/>
    <p:sldId id="311" r:id="rId25"/>
    <p:sldId id="312" r:id="rId26"/>
    <p:sldId id="313" r:id="rId27"/>
    <p:sldId id="314" r:id="rId28"/>
    <p:sldId id="315" r:id="rId29"/>
    <p:sldId id="316" r:id="rId30"/>
    <p:sldId id="317" r:id="rId31"/>
    <p:sldId id="318" r:id="rId32"/>
    <p:sldId id="319" r:id="rId33"/>
    <p:sldId id="320" r:id="rId34"/>
    <p:sldId id="270" r:id="rId35"/>
    <p:sldId id="322" r:id="rId36"/>
    <p:sldId id="269" r:id="rId37"/>
    <p:sldId id="271" r:id="rId38"/>
    <p:sldId id="324" r:id="rId39"/>
    <p:sldId id="325" r:id="rId40"/>
    <p:sldId id="331" r:id="rId41"/>
    <p:sldId id="330" r:id="rId42"/>
    <p:sldId id="300" r:id="rId43"/>
    <p:sldId id="301" r:id="rId44"/>
    <p:sldId id="302" r:id="rId45"/>
    <p:sldId id="303" r:id="rId46"/>
    <p:sldId id="333" r:id="rId47"/>
    <p:sldId id="335" r:id="rId48"/>
    <p:sldId id="336" r:id="rId49"/>
    <p:sldId id="338" r:id="rId50"/>
    <p:sldId id="340" r:id="rId51"/>
    <p:sldId id="341" r:id="rId52"/>
    <p:sldId id="274" r:id="rId53"/>
    <p:sldId id="272" r:id="rId54"/>
    <p:sldId id="339" r:id="rId55"/>
    <p:sldId id="332" r:id="rId56"/>
    <p:sldId id="346" r:id="rId57"/>
    <p:sldId id="345" r:id="rId58"/>
    <p:sldId id="276" r:id="rId59"/>
    <p:sldId id="275" r:id="rId60"/>
    <p:sldId id="344" r:id="rId61"/>
    <p:sldId id="342" r:id="rId62"/>
    <p:sldId id="277" r:id="rId63"/>
    <p:sldId id="278" r:id="rId64"/>
    <p:sldId id="348" r:id="rId65"/>
    <p:sldId id="349" r:id="rId66"/>
    <p:sldId id="279" r:id="rId67"/>
    <p:sldId id="280" r:id="rId68"/>
    <p:sldId id="352" r:id="rId69"/>
    <p:sldId id="347" r:id="rId70"/>
    <p:sldId id="281" r:id="rId71"/>
    <p:sldId id="354" r:id="rId72"/>
    <p:sldId id="355" r:id="rId73"/>
    <p:sldId id="356" r:id="rId74"/>
    <p:sldId id="282" r:id="rId75"/>
    <p:sldId id="353" r:id="rId76"/>
    <p:sldId id="358" r:id="rId77"/>
    <p:sldId id="359" r:id="rId78"/>
    <p:sldId id="283" r:id="rId79"/>
    <p:sldId id="361" r:id="rId80"/>
    <p:sldId id="362" r:id="rId81"/>
    <p:sldId id="284" r:id="rId82"/>
    <p:sldId id="357" r:id="rId83"/>
    <p:sldId id="370" r:id="rId84"/>
    <p:sldId id="371" r:id="rId85"/>
    <p:sldId id="285" r:id="rId86"/>
    <p:sldId id="286" r:id="rId87"/>
    <p:sldId id="372" r:id="rId88"/>
    <p:sldId id="373" r:id="rId89"/>
    <p:sldId id="378" r:id="rId90"/>
    <p:sldId id="363" r:id="rId91"/>
    <p:sldId id="374" r:id="rId92"/>
    <p:sldId id="287" r:id="rId93"/>
    <p:sldId id="381" r:id="rId94"/>
    <p:sldId id="375" r:id="rId95"/>
    <p:sldId id="379" r:id="rId96"/>
    <p:sldId id="380" r:id="rId97"/>
    <p:sldId id="382" r:id="rId98"/>
    <p:sldId id="384" r:id="rId99"/>
    <p:sldId id="364" r:id="rId100"/>
    <p:sldId id="386" r:id="rId101"/>
    <p:sldId id="387" r:id="rId102"/>
    <p:sldId id="391" r:id="rId103"/>
    <p:sldId id="390" r:id="rId104"/>
    <p:sldId id="389" r:id="rId105"/>
    <p:sldId id="289" r:id="rId106"/>
    <p:sldId id="290" r:id="rId107"/>
    <p:sldId id="385" r:id="rId108"/>
    <p:sldId id="365" r:id="rId109"/>
    <p:sldId id="395" r:id="rId110"/>
    <p:sldId id="396" r:id="rId111"/>
    <p:sldId id="397" r:id="rId112"/>
    <p:sldId id="291" r:id="rId113"/>
    <p:sldId id="394" r:id="rId114"/>
    <p:sldId id="292" r:id="rId115"/>
    <p:sldId id="366" r:id="rId116"/>
    <p:sldId id="392" r:id="rId117"/>
    <p:sldId id="400" r:id="rId118"/>
    <p:sldId id="393" r:id="rId119"/>
    <p:sldId id="293" r:id="rId120"/>
    <p:sldId id="399" r:id="rId121"/>
    <p:sldId id="398" r:id="rId122"/>
  </p:sldIdLst>
  <p:sldSz cx="12192000" cy="6858000"/>
  <p:notesSz cx="7559675" cy="10691813"/>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sorterViewPr>
    <p:cViewPr>
      <p:scale>
        <a:sx n="100" d="100"/>
        <a:sy n="100" d="100"/>
      </p:scale>
      <p:origin x="0" y="-36835"/>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notesMaster" Target="notesMasters/notesMaster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presProps" Target="presProp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1T18:51:49.097"/>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0 1,'0'0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1T18:50:44.384"/>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0 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1T18:50:45.387"/>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0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1T18:51:50.169"/>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1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1T18:51:51.191"/>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1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1T18:49:09.081"/>
    </inkml:context>
    <inkml:brush xml:id="br0">
      <inkml:brushProperty name="width" value="0.035" units="cm"/>
      <inkml:brushProperty name="height" value="0.035" units="cm"/>
    </inkml:brush>
  </inkml:definitions>
  <inkml:trace contextRef="#ctx0" brushRef="#br0">3635 1 24575,'-3'2'0,"0"1"0,0-1 0,-1 0 0,1 0 0,-1 0 0,0 0 0,1-1 0,-1 1 0,0-1 0,0 0 0,-7 1 0,-51 2 0,32-3 0,-122 11 0,-152 16 0,223-16 0,0 4 0,-113 37 0,-152 75 0,162-57 0,-226 94 0,-50 19 0,254-122 0,55-18 0,-37 33 0,-2 0 0,-74 26 0,38-12 0,222-89 0,-1 0 0,1-1 0,-1 0 0,0 0 0,0 0 0,1 0 0,-7-1 0,11 0 0,-1 0 0,0 0 0,1 0 0,-1 0 0,1 0 0,-1 0 0,1-1 0,-1 1 0,0 0 0,1 0 0,-1-1 0,1 1 0,0 0 0,-1-1 0,1 1 0,-1-1 0,1 1 0,-1 0 0,1-1 0,0 1 0,-1-1 0,1 1 0,0-1 0,-1 0 0,1-1 0,0 1 0,-1-1 0,1 0 0,0 0 0,0 1 0,0-1 0,0 0 0,1 1 0,-1-1 0,0 0 0,1 0 0,0-1 0,86-281 0,-73 242 0,-10 38 0,-3 13 0,-2 13 0,-6 35 0,-7 42 0,12-87 0,-1 0 0,-1 0 0,0-1 0,-1 1 0,-11 19 0,11-23 0,0 1 0,0-1 0,1 1 0,0 0 0,0 0 0,-4 17 0,8-23 0,-1-1 0,1 1 0,0 0 0,0-1 0,0 1 0,1-1 0,-1 1 0,1-1 0,-1 1 0,1-1 0,0 1 0,0-1 0,0 0 0,0 1 0,0-1 0,0 0 0,1 0 0,-1 0 0,1 0 0,-1 0 0,1 0 0,0 0 0,0-1 0,0 1 0,0 0 0,0-1 0,0 0 0,0 1 0,1-1 0,-1 0 0,4 1 0,8 3 0,1-1 0,-1-1 0,1 0 0,-1-1 0,19 1 0,16 2 0,13 10 1,-49-10-196,1-2-1,0 1 1,0-2 0,0 0 0,1 0 0,19-2 0,-18-3-6631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1T18:49:15.655"/>
    </inkml:context>
    <inkml:brush xml:id="br0">
      <inkml:brushProperty name="width" value="0.035" units="cm"/>
      <inkml:brushProperty name="height" value="0.035" units="cm"/>
    </inkml:brush>
  </inkml:definitions>
  <inkml:trace contextRef="#ctx0" brushRef="#br0">1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1T18:49:35.232"/>
    </inkml:context>
    <inkml:brush xml:id="br0">
      <inkml:brushProperty name="width" value="0.035" units="cm"/>
      <inkml:brushProperty name="height" value="0.035" units="cm"/>
    </inkml:brush>
  </inkml:definitions>
  <inkml:trace contextRef="#ctx0" brushRef="#br0">1 1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1T18:50:41.081"/>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1 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1T18:50:42.271"/>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1 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1T18:50:43.422"/>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C02D5C09-7E39-48AC-AEB8-BC1B098B5B51}" type="datetimeFigureOut">
              <a:rPr lang="sv-SE" smtClean="0"/>
              <a:t>2024-12-05</a:t>
            </a:fld>
            <a:endParaRPr lang="sv-SE"/>
          </a:p>
        </p:txBody>
      </p:sp>
      <p:sp>
        <p:nvSpPr>
          <p:cNvPr id="4" name="Platshållare för bildobjekt 3"/>
          <p:cNvSpPr>
            <a:spLocks noGrp="1" noRot="1" noChangeAspect="1"/>
          </p:cNvSpPr>
          <p:nvPr>
            <p:ph type="sldImg" idx="2"/>
          </p:nvPr>
        </p:nvSpPr>
        <p:spPr>
          <a:xfrm>
            <a:off x="573088" y="1336675"/>
            <a:ext cx="6413500" cy="3608388"/>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3CE690EA-4468-451D-BE7A-DE29D5C9C51C}" type="slidenum">
              <a:rPr lang="sv-SE" smtClean="0"/>
              <a:t>‹#›</a:t>
            </a:fld>
            <a:endParaRPr lang="sv-SE"/>
          </a:p>
        </p:txBody>
      </p:sp>
    </p:spTree>
    <p:extLst>
      <p:ext uri="{BB962C8B-B14F-4D97-AF65-F5344CB8AC3E}">
        <p14:creationId xmlns:p14="http://schemas.microsoft.com/office/powerpoint/2010/main" val="1540951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CE690EA-4468-451D-BE7A-DE29D5C9C51C}" type="slidenum">
              <a:rPr lang="sv-SE" smtClean="0"/>
              <a:t>4</a:t>
            </a:fld>
            <a:endParaRPr lang="sv-SE"/>
          </a:p>
        </p:txBody>
      </p:sp>
    </p:spTree>
    <p:extLst>
      <p:ext uri="{BB962C8B-B14F-4D97-AF65-F5344CB8AC3E}">
        <p14:creationId xmlns:p14="http://schemas.microsoft.com/office/powerpoint/2010/main" val="778348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5" name="Rectangle 1">
            <a:extLst>
              <a:ext uri="{FF2B5EF4-FFF2-40B4-BE49-F238E27FC236}">
                <a16:creationId xmlns:a16="http://schemas.microsoft.com/office/drawing/2014/main" id="{C00F36A1-7BCC-B979-7CF6-553A0F11BB03}"/>
              </a:ext>
            </a:extLst>
          </p:cNvPr>
          <p:cNvSpPr txBox="1">
            <a:spLocks noGrp="1" noRot="1" noChangeAspect="1" noChangeArrowheads="1"/>
          </p:cNvSpPr>
          <p:nvPr>
            <p:ph type="sldImg"/>
          </p:nvPr>
        </p:nvSpPr>
        <p:spPr bwMode="auto">
          <a:xfrm>
            <a:off x="381000" y="695325"/>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6" name="Rectangle 2">
            <a:extLst>
              <a:ext uri="{FF2B5EF4-FFF2-40B4-BE49-F238E27FC236}">
                <a16:creationId xmlns:a16="http://schemas.microsoft.com/office/drawing/2014/main" id="{D17D9AB8-E219-9CD6-A1BB-FB24041D517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v-SE" altLang="sv-S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Rectangle 1">
            <a:extLst>
              <a:ext uri="{FF2B5EF4-FFF2-40B4-BE49-F238E27FC236}">
                <a16:creationId xmlns:a16="http://schemas.microsoft.com/office/drawing/2014/main" id="{5FECC1DE-C68A-D7AC-6F89-BA15C47D0033}"/>
              </a:ext>
            </a:extLst>
          </p:cNvPr>
          <p:cNvSpPr txBox="1">
            <a:spLocks noGrp="1" noRot="1" noChangeAspect="1" noChangeArrowheads="1"/>
          </p:cNvSpPr>
          <p:nvPr>
            <p:ph type="sldImg"/>
          </p:nvPr>
        </p:nvSpPr>
        <p:spPr bwMode="auto">
          <a:xfrm>
            <a:off x="2143125" y="695325"/>
            <a:ext cx="257175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Rectangle 2">
            <a:extLst>
              <a:ext uri="{FF2B5EF4-FFF2-40B4-BE49-F238E27FC236}">
                <a16:creationId xmlns:a16="http://schemas.microsoft.com/office/drawing/2014/main" id="{E90051F0-210F-3630-9B53-0EAB0C9B0DA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v-SE" altLang="sv-S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3" name="Rectangle 1">
            <a:extLst>
              <a:ext uri="{FF2B5EF4-FFF2-40B4-BE49-F238E27FC236}">
                <a16:creationId xmlns:a16="http://schemas.microsoft.com/office/drawing/2014/main" id="{8EF6BC9A-A310-251D-BE65-6871BEC7E69E}"/>
              </a:ext>
            </a:extLst>
          </p:cNvPr>
          <p:cNvSpPr txBox="1">
            <a:spLocks noGrp="1" noRot="1" noChangeAspect="1" noChangeArrowheads="1"/>
          </p:cNvSpPr>
          <p:nvPr>
            <p:ph type="sldImg"/>
          </p:nvPr>
        </p:nvSpPr>
        <p:spPr bwMode="auto">
          <a:xfrm>
            <a:off x="2143125" y="695325"/>
            <a:ext cx="257175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a:extLst>
              <a:ext uri="{FF2B5EF4-FFF2-40B4-BE49-F238E27FC236}">
                <a16:creationId xmlns:a16="http://schemas.microsoft.com/office/drawing/2014/main" id="{9FD5751C-1F8B-CDBC-DF40-94026ABDB53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v-SE" altLang="sv-S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168D3A2C-61F2-6F2E-5CAE-70A97FCCAE43}"/>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B6034EF-0946-4AED-B56C-5D17050EECF1}" type="slidenum">
              <a:rPr lang="sv-SE" altLang="sv-SE"/>
              <a:pPr/>
              <a:t>33</a:t>
            </a:fld>
            <a:endParaRPr lang="sv-SE" altLang="sv-SE"/>
          </a:p>
        </p:txBody>
      </p:sp>
      <p:sp>
        <p:nvSpPr>
          <p:cNvPr id="28675" name="Rectangle 2">
            <a:extLst>
              <a:ext uri="{FF2B5EF4-FFF2-40B4-BE49-F238E27FC236}">
                <a16:creationId xmlns:a16="http://schemas.microsoft.com/office/drawing/2014/main" id="{EC2B7CEB-4319-2235-CA2D-575F997D1788}"/>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8BB5B77E-880C-7DD4-5930-C869C6C1B317}"/>
              </a:ext>
            </a:extLst>
          </p:cNvPr>
          <p:cNvSpPr>
            <a:spLocks noGrp="1" noChangeArrowheads="1"/>
          </p:cNvSpPr>
          <p:nvPr>
            <p:ph type="body" idx="1"/>
          </p:nvPr>
        </p:nvSpPr>
        <p:spPr>
          <a:noFill/>
        </p:spPr>
        <p:txBody>
          <a:bodyPr/>
          <a:lstStyle/>
          <a:p>
            <a:pPr eaLnBrk="1" hangingPunct="1"/>
            <a:r>
              <a:rPr lang="sv-SE" altLang="sv-SE"/>
              <a:t>Bonusen för en lillslam är 500 poäng i ofarlig zon eller 750 i riskzonen.</a:t>
            </a:r>
          </a:p>
          <a:p>
            <a:pPr eaLnBrk="1" hangingPunct="1"/>
            <a:r>
              <a:rPr lang="sv-SE" altLang="sv-SE"/>
              <a:t>Bonusen för en storslam är 1000 i ofarlig zon eller 1500 i riskzonen.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CE690EA-4468-451D-BE7A-DE29D5C9C51C}" type="slidenum">
              <a:rPr lang="sv-SE" smtClean="0"/>
              <a:t>98</a:t>
            </a:fld>
            <a:endParaRPr lang="sv-SE"/>
          </a:p>
        </p:txBody>
      </p:sp>
    </p:spTree>
    <p:extLst>
      <p:ext uri="{BB962C8B-B14F-4D97-AF65-F5344CB8AC3E}">
        <p14:creationId xmlns:p14="http://schemas.microsoft.com/office/powerpoint/2010/main" val="202919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lstStyle/>
          <a:p>
            <a:r>
              <a:t>Footer</a:t>
            </a:r>
          </a:p>
        </p:txBody>
      </p:sp>
      <p:sp>
        <p:nvSpPr>
          <p:cNvPr id="3" name="PlaceHolder 2"/>
          <p:cNvSpPr>
            <a:spLocks noGrp="1"/>
          </p:cNvSpPr>
          <p:nvPr>
            <p:ph type="sldNum" idx="2"/>
          </p:nvPr>
        </p:nvSpPr>
        <p:spPr/>
        <p:txBody>
          <a:bodyPr/>
          <a:lstStyle/>
          <a:p>
            <a:fld id="{3D0A42F4-2A2E-408A-8C75-0C1B79F1F981}" type="slidenum">
              <a:t>‹#›</a:t>
            </a:fld>
            <a:endParaRPr/>
          </a:p>
        </p:txBody>
      </p:sp>
      <p:sp>
        <p:nvSpPr>
          <p:cNvPr id="4" name="PlaceHolder 3"/>
          <p:cNvSpPr>
            <a:spLocks noGrp="1"/>
          </p:cNvSpPr>
          <p:nvPr>
            <p:ph type="dt" idx="3"/>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27"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28"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F1941E61-FE58-4DA1-B734-ABB1647028A5}"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3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3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32"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33"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7" name="PlaceHolder 6"/>
          <p:cNvSpPr>
            <a:spLocks noGrp="1"/>
          </p:cNvSpPr>
          <p:nvPr>
            <p:ph type="ftr" idx="1"/>
          </p:nvPr>
        </p:nvSpPr>
        <p:spPr/>
        <p:txBody>
          <a:bodyPr/>
          <a:lstStyle/>
          <a:p>
            <a:r>
              <a:t>Footer</a:t>
            </a:r>
          </a:p>
        </p:txBody>
      </p:sp>
      <p:sp>
        <p:nvSpPr>
          <p:cNvPr id="8" name="PlaceHolder 7"/>
          <p:cNvSpPr>
            <a:spLocks noGrp="1"/>
          </p:cNvSpPr>
          <p:nvPr>
            <p:ph type="sldNum" idx="2"/>
          </p:nvPr>
        </p:nvSpPr>
        <p:spPr/>
        <p:txBody>
          <a:bodyPr/>
          <a:lstStyle/>
          <a:p>
            <a:fld id="{D87FBE51-9BE0-443B-95AA-D8795CAEFF97}" type="slidenum">
              <a:t>‹#›</a:t>
            </a:fld>
            <a:endParaRPr/>
          </a:p>
        </p:txBody>
      </p:sp>
      <p:sp>
        <p:nvSpPr>
          <p:cNvPr id="9" name="PlaceHolder 8"/>
          <p:cNvSpPr>
            <a:spLocks noGrp="1"/>
          </p:cNvSpPr>
          <p:nvPr>
            <p:ph type="dt" idx="3"/>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35"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36"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37"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38"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39"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40"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9" name="PlaceHolder 8"/>
          <p:cNvSpPr>
            <a:spLocks noGrp="1"/>
          </p:cNvSpPr>
          <p:nvPr>
            <p:ph type="ftr" idx="1"/>
          </p:nvPr>
        </p:nvSpPr>
        <p:spPr/>
        <p:txBody>
          <a:bodyPr/>
          <a:lstStyle/>
          <a:p>
            <a:r>
              <a:t>Footer</a:t>
            </a:r>
          </a:p>
        </p:txBody>
      </p:sp>
      <p:sp>
        <p:nvSpPr>
          <p:cNvPr id="10" name="PlaceHolder 9"/>
          <p:cNvSpPr>
            <a:spLocks noGrp="1"/>
          </p:cNvSpPr>
          <p:nvPr>
            <p:ph type="sldNum" idx="2"/>
          </p:nvPr>
        </p:nvSpPr>
        <p:spPr/>
        <p:txBody>
          <a:bodyPr/>
          <a:lstStyle/>
          <a:p>
            <a:fld id="{D4BE3997-7C8C-4EA7-A77E-0A96AE014CD5}" type="slidenum">
              <a:t>‹#›</a:t>
            </a:fld>
            <a:endParaRPr/>
          </a:p>
        </p:txBody>
      </p:sp>
      <p:sp>
        <p:nvSpPr>
          <p:cNvPr id="11" name="PlaceHolder 10"/>
          <p:cNvSpPr>
            <a:spLocks noGrp="1"/>
          </p:cNvSpPr>
          <p:nvPr>
            <p:ph type="dt" idx="3"/>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lstStyle/>
          <a:p>
            <a:r>
              <a:t>Footer</a:t>
            </a:r>
          </a:p>
        </p:txBody>
      </p:sp>
      <p:sp>
        <p:nvSpPr>
          <p:cNvPr id="3" name="PlaceHolder 2"/>
          <p:cNvSpPr>
            <a:spLocks noGrp="1"/>
          </p:cNvSpPr>
          <p:nvPr>
            <p:ph type="sldNum" idx="5"/>
          </p:nvPr>
        </p:nvSpPr>
        <p:spPr/>
        <p:txBody>
          <a:bodyPr/>
          <a:lstStyle/>
          <a:p>
            <a:fld id="{5C65D97B-29F3-489C-8F40-2C2A11C4EB56}" type="slidenum">
              <a:t>‹#›</a:t>
            </a:fld>
            <a:endParaRPr/>
          </a:p>
        </p:txBody>
      </p:sp>
      <p:sp>
        <p:nvSpPr>
          <p:cNvPr id="4" name="PlaceHolder 3"/>
          <p:cNvSpPr>
            <a:spLocks noGrp="1"/>
          </p:cNvSpPr>
          <p:nvPr>
            <p:ph type="dt" idx="6"/>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47"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sv-SE" sz="3200" b="0" strike="noStrike" spc="-1">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2A9D3C85-78FC-4DBE-99B6-49AB69B2695F}" type="slidenum">
              <a:t>‹#›</a:t>
            </a:fld>
            <a:endParaRPr/>
          </a:p>
        </p:txBody>
      </p:sp>
      <p:sp>
        <p:nvSpPr>
          <p:cNvPr id="6" name="PlaceHolder 5"/>
          <p:cNvSpPr>
            <a:spLocks noGrp="1"/>
          </p:cNvSpPr>
          <p:nvPr>
            <p:ph type="dt" idx="6"/>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49"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A7E8C399-3FF6-4C7B-B51E-A43F394CE855}" type="slidenum">
              <a:t>‹#›</a:t>
            </a:fld>
            <a:endParaRPr/>
          </a:p>
        </p:txBody>
      </p:sp>
      <p:sp>
        <p:nvSpPr>
          <p:cNvPr id="6" name="PlaceHolder 5"/>
          <p:cNvSpPr>
            <a:spLocks noGrp="1"/>
          </p:cNvSpPr>
          <p:nvPr>
            <p:ph type="dt" idx="6"/>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5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5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57BD686E-A943-42DB-87DF-C2019DAAEF39}" type="slidenum">
              <a:t>‹#›</a:t>
            </a:fld>
            <a:endParaRPr/>
          </a:p>
        </p:txBody>
      </p:sp>
      <p:sp>
        <p:nvSpPr>
          <p:cNvPr id="7" name="PlaceHolder 6"/>
          <p:cNvSpPr>
            <a:spLocks noGrp="1"/>
          </p:cNvSpPr>
          <p:nvPr>
            <p:ph type="dt" idx="6"/>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22E99E63-E694-4CB9-8317-95301ECDE08B}" type="slidenum">
              <a:t>‹#›</a:t>
            </a:fld>
            <a:endParaRPr/>
          </a:p>
        </p:txBody>
      </p:sp>
      <p:sp>
        <p:nvSpPr>
          <p:cNvPr id="5" name="PlaceHolder 4"/>
          <p:cNvSpPr>
            <a:spLocks noGrp="1"/>
          </p:cNvSpPr>
          <p:nvPr>
            <p:ph type="dt" idx="6"/>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sv-SE" sz="3200" b="0" strike="noStrike" spc="-1">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DBA58DD2-5605-44DF-894F-DE542FDEAA45}" type="slidenum">
              <a:t>‹#›</a:t>
            </a:fld>
            <a:endParaRPr/>
          </a:p>
        </p:txBody>
      </p:sp>
      <p:sp>
        <p:nvSpPr>
          <p:cNvPr id="5" name="PlaceHolder 4"/>
          <p:cNvSpPr>
            <a:spLocks noGrp="1"/>
          </p:cNvSpPr>
          <p:nvPr>
            <p:ph type="dt" idx="6"/>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5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5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5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7B911D13-1703-4FE1-BF4B-561466B85E47}" type="slidenum">
              <a:t>‹#›</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6"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sv-SE" sz="3200" b="0" strike="noStrike" spc="-1">
              <a:latin typeface="Arial"/>
            </a:endParaRPr>
          </a:p>
        </p:txBody>
      </p:sp>
      <p:sp>
        <p:nvSpPr>
          <p:cNvPr id="4" name="PlaceHolder 3"/>
          <p:cNvSpPr>
            <a:spLocks noGrp="1"/>
          </p:cNvSpPr>
          <p:nvPr>
            <p:ph type="ftr" idx="1"/>
          </p:nvPr>
        </p:nvSpPr>
        <p:spPr/>
        <p:txBody>
          <a:bodyPr/>
          <a:lstStyle/>
          <a:p>
            <a:r>
              <a:t>Footer</a:t>
            </a:r>
          </a:p>
        </p:txBody>
      </p:sp>
      <p:sp>
        <p:nvSpPr>
          <p:cNvPr id="2" name="PlaceHolder 4"/>
          <p:cNvSpPr>
            <a:spLocks noGrp="1"/>
          </p:cNvSpPr>
          <p:nvPr>
            <p:ph type="sldNum" idx="2"/>
          </p:nvPr>
        </p:nvSpPr>
        <p:spPr/>
        <p:txBody>
          <a:bodyPr/>
          <a:lstStyle/>
          <a:p>
            <a:fld id="{64EC27EE-8151-4798-8CFE-1327968E1464}" type="slidenum">
              <a:t>‹#›</a:t>
            </a:fld>
            <a:endParaRPr/>
          </a:p>
        </p:txBody>
      </p:sp>
      <p:sp>
        <p:nvSpPr>
          <p:cNvPr id="3" name="PlaceHolder 5"/>
          <p:cNvSpPr>
            <a:spLocks noGrp="1"/>
          </p:cNvSpPr>
          <p:nvPr>
            <p:ph type="dt" idx="3"/>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6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6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62"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20AE752A-7B60-489F-8EDF-3977C259120D}" type="slidenum">
              <a:t>‹#›</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6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6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66"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0B81756B-C51C-4205-A856-687E639B0E1F}" type="slidenum">
              <a:t>‹#›</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68"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69"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9CD5FE33-84A5-417A-BE03-E9D88A62E604}" type="slidenum">
              <a:t>‹#›</a:t>
            </a:fld>
            <a:endParaRPr/>
          </a:p>
        </p:txBody>
      </p:sp>
      <p:sp>
        <p:nvSpPr>
          <p:cNvPr id="7" name="PlaceHolder 6"/>
          <p:cNvSpPr>
            <a:spLocks noGrp="1"/>
          </p:cNvSpPr>
          <p:nvPr>
            <p:ph type="dt" idx="6"/>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7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7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7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74"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7" name="PlaceHolder 6"/>
          <p:cNvSpPr>
            <a:spLocks noGrp="1"/>
          </p:cNvSpPr>
          <p:nvPr>
            <p:ph type="ftr" idx="4"/>
          </p:nvPr>
        </p:nvSpPr>
        <p:spPr/>
        <p:txBody>
          <a:bodyPr/>
          <a:lstStyle/>
          <a:p>
            <a:r>
              <a:t>Footer</a:t>
            </a:r>
          </a:p>
        </p:txBody>
      </p:sp>
      <p:sp>
        <p:nvSpPr>
          <p:cNvPr id="8" name="PlaceHolder 7"/>
          <p:cNvSpPr>
            <a:spLocks noGrp="1"/>
          </p:cNvSpPr>
          <p:nvPr>
            <p:ph type="sldNum" idx="5"/>
          </p:nvPr>
        </p:nvSpPr>
        <p:spPr/>
        <p:txBody>
          <a:bodyPr/>
          <a:lstStyle/>
          <a:p>
            <a:fld id="{8E9E56BE-E9EF-41D5-B919-A5A0A4F3EF76}" type="slidenum">
              <a:t>‹#›</a:t>
            </a:fld>
            <a:endParaRPr/>
          </a:p>
        </p:txBody>
      </p:sp>
      <p:sp>
        <p:nvSpPr>
          <p:cNvPr id="9" name="PlaceHolder 8"/>
          <p:cNvSpPr>
            <a:spLocks noGrp="1"/>
          </p:cNvSpPr>
          <p:nvPr>
            <p:ph type="dt" idx="6"/>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76"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77"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78"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79"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80"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81"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9" name="PlaceHolder 8"/>
          <p:cNvSpPr>
            <a:spLocks noGrp="1"/>
          </p:cNvSpPr>
          <p:nvPr>
            <p:ph type="ftr" idx="4"/>
          </p:nvPr>
        </p:nvSpPr>
        <p:spPr/>
        <p:txBody>
          <a:bodyPr/>
          <a:lstStyle/>
          <a:p>
            <a:r>
              <a:t>Footer</a:t>
            </a:r>
          </a:p>
        </p:txBody>
      </p:sp>
      <p:sp>
        <p:nvSpPr>
          <p:cNvPr id="10" name="PlaceHolder 9"/>
          <p:cNvSpPr>
            <a:spLocks noGrp="1"/>
          </p:cNvSpPr>
          <p:nvPr>
            <p:ph type="sldNum" idx="5"/>
          </p:nvPr>
        </p:nvSpPr>
        <p:spPr/>
        <p:txBody>
          <a:bodyPr/>
          <a:lstStyle/>
          <a:p>
            <a:fld id="{3E37F862-2CE9-4ECA-9752-8282288D06F7}" type="slidenum">
              <a:t>‹#›</a:t>
            </a:fld>
            <a:endParaRPr/>
          </a:p>
        </p:txBody>
      </p:sp>
      <p:sp>
        <p:nvSpPr>
          <p:cNvPr id="11" name="PlaceHolder 10"/>
          <p:cNvSpPr>
            <a:spLocks noGrp="1"/>
          </p:cNvSpPr>
          <p:nvPr>
            <p:ph type="dt" idx="6"/>
          </p:nvPr>
        </p:nvSpPr>
        <p:spPr/>
        <p:txBody>
          <a:body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ECECEA75-6F96-CAB4-3B44-2C2818CA01FB}"/>
              </a:ext>
            </a:extLst>
          </p:cNvPr>
          <p:cNvSpPr>
            <a:spLocks noGrp="1" noChangeArrowheads="1"/>
          </p:cNvSpPr>
          <p:nvPr>
            <p:ph type="dt" sz="half" idx="10"/>
          </p:nvPr>
        </p:nvSpPr>
        <p:spPr>
          <a:ln/>
        </p:spPr>
        <p:txBody>
          <a:bodyPr/>
          <a:lstStyle>
            <a:lvl1pPr>
              <a:defRPr/>
            </a:lvl1pPr>
          </a:lstStyle>
          <a:p>
            <a:pPr>
              <a:defRPr/>
            </a:pPr>
            <a:endParaRPr lang="sv-SE" altLang="sv-SE"/>
          </a:p>
        </p:txBody>
      </p:sp>
      <p:sp>
        <p:nvSpPr>
          <p:cNvPr id="5" name="Rectangle 5">
            <a:extLst>
              <a:ext uri="{FF2B5EF4-FFF2-40B4-BE49-F238E27FC236}">
                <a16:creationId xmlns:a16="http://schemas.microsoft.com/office/drawing/2014/main" id="{B93B6B68-9A60-D93C-C653-4FB754953D8A}"/>
              </a:ext>
            </a:extLst>
          </p:cNvPr>
          <p:cNvSpPr>
            <a:spLocks noGrp="1" noChangeArrowheads="1"/>
          </p:cNvSpPr>
          <p:nvPr>
            <p:ph type="ftr" sz="quarter" idx="11"/>
          </p:nvPr>
        </p:nvSpPr>
        <p:spPr>
          <a:ln/>
        </p:spPr>
        <p:txBody>
          <a:bodyPr/>
          <a:lstStyle>
            <a:lvl1pPr>
              <a:defRPr/>
            </a:lvl1pPr>
          </a:lstStyle>
          <a:p>
            <a:pPr>
              <a:defRPr/>
            </a:pPr>
            <a:endParaRPr lang="sv-SE" altLang="sv-SE"/>
          </a:p>
        </p:txBody>
      </p:sp>
      <p:sp>
        <p:nvSpPr>
          <p:cNvPr id="6" name="Rectangle 6">
            <a:extLst>
              <a:ext uri="{FF2B5EF4-FFF2-40B4-BE49-F238E27FC236}">
                <a16:creationId xmlns:a16="http://schemas.microsoft.com/office/drawing/2014/main" id="{328461DD-8DDF-BDF3-1F76-6A3D45420EA2}"/>
              </a:ext>
            </a:extLst>
          </p:cNvPr>
          <p:cNvSpPr>
            <a:spLocks noGrp="1" noChangeArrowheads="1"/>
          </p:cNvSpPr>
          <p:nvPr>
            <p:ph type="sldNum" sz="quarter" idx="12"/>
          </p:nvPr>
        </p:nvSpPr>
        <p:spPr>
          <a:ln/>
        </p:spPr>
        <p:txBody>
          <a:bodyPr/>
          <a:lstStyle>
            <a:lvl1pPr>
              <a:defRPr/>
            </a:lvl1pPr>
          </a:lstStyle>
          <a:p>
            <a:fld id="{467F74A2-EF2F-4A3C-8695-FAB2E37C523D}" type="slidenum">
              <a:rPr lang="sv-SE" altLang="sv-SE"/>
              <a:pPr/>
              <a:t>‹#›</a:t>
            </a:fld>
            <a:endParaRPr lang="sv-SE" altLang="sv-SE"/>
          </a:p>
        </p:txBody>
      </p:sp>
    </p:spTree>
    <p:extLst>
      <p:ext uri="{BB962C8B-B14F-4D97-AF65-F5344CB8AC3E}">
        <p14:creationId xmlns:p14="http://schemas.microsoft.com/office/powerpoint/2010/main" val="18533686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lstStyle/>
          <a:p>
            <a:r>
              <a:t>Footer</a:t>
            </a:r>
          </a:p>
        </p:txBody>
      </p:sp>
      <p:sp>
        <p:nvSpPr>
          <p:cNvPr id="3" name="PlaceHolder 2"/>
          <p:cNvSpPr>
            <a:spLocks noGrp="1"/>
          </p:cNvSpPr>
          <p:nvPr>
            <p:ph type="sldNum" idx="8"/>
          </p:nvPr>
        </p:nvSpPr>
        <p:spPr/>
        <p:txBody>
          <a:bodyPr/>
          <a:lstStyle/>
          <a:p>
            <a:fld id="{5660BBDB-1B00-4B06-AC58-679AC7190A05}" type="slidenum">
              <a:t>‹#›</a:t>
            </a:fld>
            <a:endParaRPr/>
          </a:p>
        </p:txBody>
      </p:sp>
      <p:sp>
        <p:nvSpPr>
          <p:cNvPr id="4" name="PlaceHolder 3"/>
          <p:cNvSpPr>
            <a:spLocks noGrp="1"/>
          </p:cNvSpPr>
          <p:nvPr>
            <p:ph type="dt" idx="9"/>
          </p:nvPr>
        </p:nvSpPr>
        <p:spPr/>
        <p:txBody>
          <a:body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88"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sv-SE" sz="3200" b="0" strike="noStrike" spc="-1">
              <a:latin typeface="Arial"/>
            </a:endParaRPr>
          </a:p>
        </p:txBody>
      </p:sp>
      <p:sp>
        <p:nvSpPr>
          <p:cNvPr id="4" name="PlaceHolder 3"/>
          <p:cNvSpPr>
            <a:spLocks noGrp="1"/>
          </p:cNvSpPr>
          <p:nvPr>
            <p:ph type="ftr" idx="7"/>
          </p:nvPr>
        </p:nvSpPr>
        <p:spPr/>
        <p:txBody>
          <a:bodyPr/>
          <a:lstStyle/>
          <a:p>
            <a:r>
              <a:t>Footer</a:t>
            </a:r>
          </a:p>
        </p:txBody>
      </p:sp>
      <p:sp>
        <p:nvSpPr>
          <p:cNvPr id="5" name="PlaceHolder 4"/>
          <p:cNvSpPr>
            <a:spLocks noGrp="1"/>
          </p:cNvSpPr>
          <p:nvPr>
            <p:ph type="sldNum" idx="8"/>
          </p:nvPr>
        </p:nvSpPr>
        <p:spPr/>
        <p:txBody>
          <a:bodyPr/>
          <a:lstStyle/>
          <a:p>
            <a:fld id="{19F32191-DDFA-41FE-BEA0-9254D3A227A9}" type="slidenum">
              <a:t>‹#›</a:t>
            </a:fld>
            <a:endParaRPr/>
          </a:p>
        </p:txBody>
      </p:sp>
      <p:sp>
        <p:nvSpPr>
          <p:cNvPr id="6" name="PlaceHolder 5"/>
          <p:cNvSpPr>
            <a:spLocks noGrp="1"/>
          </p:cNvSpPr>
          <p:nvPr>
            <p:ph type="dt" idx="9"/>
          </p:nvPr>
        </p:nvSpPr>
        <p:spPr/>
        <p:txBody>
          <a:body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90"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4" name="PlaceHolder 3"/>
          <p:cNvSpPr>
            <a:spLocks noGrp="1"/>
          </p:cNvSpPr>
          <p:nvPr>
            <p:ph type="ftr" idx="7"/>
          </p:nvPr>
        </p:nvSpPr>
        <p:spPr/>
        <p:txBody>
          <a:bodyPr/>
          <a:lstStyle/>
          <a:p>
            <a:r>
              <a:t>Footer</a:t>
            </a:r>
          </a:p>
        </p:txBody>
      </p:sp>
      <p:sp>
        <p:nvSpPr>
          <p:cNvPr id="5" name="PlaceHolder 4"/>
          <p:cNvSpPr>
            <a:spLocks noGrp="1"/>
          </p:cNvSpPr>
          <p:nvPr>
            <p:ph type="sldNum" idx="8"/>
          </p:nvPr>
        </p:nvSpPr>
        <p:spPr/>
        <p:txBody>
          <a:bodyPr/>
          <a:lstStyle/>
          <a:p>
            <a:fld id="{D1B89F6F-33F1-474D-AC5B-1A65459A89EE}" type="slidenum">
              <a:t>‹#›</a:t>
            </a:fld>
            <a:endParaRPr/>
          </a:p>
        </p:txBody>
      </p:sp>
      <p:sp>
        <p:nvSpPr>
          <p:cNvPr id="6" name="PlaceHolder 5"/>
          <p:cNvSpPr>
            <a:spLocks noGrp="1"/>
          </p:cNvSpPr>
          <p:nvPr>
            <p:ph type="dt" idx="9"/>
          </p:nvPr>
        </p:nvSpPr>
        <p:spPr/>
        <p:txBody>
          <a:body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92"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93"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5" name="PlaceHolder 4"/>
          <p:cNvSpPr>
            <a:spLocks noGrp="1"/>
          </p:cNvSpPr>
          <p:nvPr>
            <p:ph type="ftr" idx="7"/>
          </p:nvPr>
        </p:nvSpPr>
        <p:spPr/>
        <p:txBody>
          <a:bodyPr/>
          <a:lstStyle/>
          <a:p>
            <a:r>
              <a:t>Footer</a:t>
            </a:r>
          </a:p>
        </p:txBody>
      </p:sp>
      <p:sp>
        <p:nvSpPr>
          <p:cNvPr id="6" name="PlaceHolder 5"/>
          <p:cNvSpPr>
            <a:spLocks noGrp="1"/>
          </p:cNvSpPr>
          <p:nvPr>
            <p:ph type="sldNum" idx="8"/>
          </p:nvPr>
        </p:nvSpPr>
        <p:spPr/>
        <p:txBody>
          <a:bodyPr/>
          <a:lstStyle/>
          <a:p>
            <a:fld id="{7B1FB335-28A0-43BA-AB99-E2A9618769F4}" type="slidenum">
              <a:t>‹#›</a:t>
            </a:fld>
            <a:endParaRPr/>
          </a:p>
        </p:txBody>
      </p:sp>
      <p:sp>
        <p:nvSpPr>
          <p:cNvPr id="7" name="PlaceHolder 6"/>
          <p:cNvSpPr>
            <a:spLocks noGrp="1"/>
          </p:cNvSpPr>
          <p:nvPr>
            <p:ph type="dt" idx="9"/>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8"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4" name="PlaceHolder 3"/>
          <p:cNvSpPr>
            <a:spLocks noGrp="1"/>
          </p:cNvSpPr>
          <p:nvPr>
            <p:ph type="ftr" idx="1"/>
          </p:nvPr>
        </p:nvSpPr>
        <p:spPr/>
        <p:txBody>
          <a:bodyPr/>
          <a:lstStyle/>
          <a:p>
            <a:r>
              <a:t>Footer</a:t>
            </a:r>
          </a:p>
        </p:txBody>
      </p:sp>
      <p:sp>
        <p:nvSpPr>
          <p:cNvPr id="5" name="PlaceHolder 4"/>
          <p:cNvSpPr>
            <a:spLocks noGrp="1"/>
          </p:cNvSpPr>
          <p:nvPr>
            <p:ph type="sldNum" idx="2"/>
          </p:nvPr>
        </p:nvSpPr>
        <p:spPr/>
        <p:txBody>
          <a:bodyPr/>
          <a:lstStyle/>
          <a:p>
            <a:fld id="{25C5DA54-0226-4C1D-906F-20DFF9337EEA}" type="slidenum">
              <a:t>‹#›</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3" name="PlaceHolder 2"/>
          <p:cNvSpPr>
            <a:spLocks noGrp="1"/>
          </p:cNvSpPr>
          <p:nvPr>
            <p:ph type="ftr" idx="7"/>
          </p:nvPr>
        </p:nvSpPr>
        <p:spPr/>
        <p:txBody>
          <a:bodyPr/>
          <a:lstStyle/>
          <a:p>
            <a:r>
              <a:t>Footer</a:t>
            </a:r>
          </a:p>
        </p:txBody>
      </p:sp>
      <p:sp>
        <p:nvSpPr>
          <p:cNvPr id="4" name="PlaceHolder 3"/>
          <p:cNvSpPr>
            <a:spLocks noGrp="1"/>
          </p:cNvSpPr>
          <p:nvPr>
            <p:ph type="sldNum" idx="8"/>
          </p:nvPr>
        </p:nvSpPr>
        <p:spPr/>
        <p:txBody>
          <a:bodyPr/>
          <a:lstStyle/>
          <a:p>
            <a:fld id="{7E038F90-4ED2-457A-8889-3A09F82F314D}" type="slidenum">
              <a:t>‹#›</a:t>
            </a:fld>
            <a:endParaRPr/>
          </a:p>
        </p:txBody>
      </p:sp>
      <p:sp>
        <p:nvSpPr>
          <p:cNvPr id="5" name="PlaceHolder 4"/>
          <p:cNvSpPr>
            <a:spLocks noGrp="1"/>
          </p:cNvSpPr>
          <p:nvPr>
            <p:ph type="dt" idx="9"/>
          </p:nvPr>
        </p:nvSpPr>
        <p:spPr/>
        <p:txBody>
          <a:body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sv-SE" sz="3200" b="0" strike="noStrike" spc="-1">
              <a:latin typeface="Arial"/>
            </a:endParaRPr>
          </a:p>
        </p:txBody>
      </p:sp>
      <p:sp>
        <p:nvSpPr>
          <p:cNvPr id="3" name="PlaceHolder 2"/>
          <p:cNvSpPr>
            <a:spLocks noGrp="1"/>
          </p:cNvSpPr>
          <p:nvPr>
            <p:ph type="ftr" idx="7"/>
          </p:nvPr>
        </p:nvSpPr>
        <p:spPr/>
        <p:txBody>
          <a:bodyPr/>
          <a:lstStyle/>
          <a:p>
            <a:r>
              <a:t>Footer</a:t>
            </a:r>
          </a:p>
        </p:txBody>
      </p:sp>
      <p:sp>
        <p:nvSpPr>
          <p:cNvPr id="4" name="PlaceHolder 3"/>
          <p:cNvSpPr>
            <a:spLocks noGrp="1"/>
          </p:cNvSpPr>
          <p:nvPr>
            <p:ph type="sldNum" idx="8"/>
          </p:nvPr>
        </p:nvSpPr>
        <p:spPr/>
        <p:txBody>
          <a:bodyPr/>
          <a:lstStyle/>
          <a:p>
            <a:fld id="{5786C196-0EFC-4B72-B182-46286A1B454F}" type="slidenum">
              <a:t>‹#›</a:t>
            </a:fld>
            <a:endParaRPr/>
          </a:p>
        </p:txBody>
      </p:sp>
      <p:sp>
        <p:nvSpPr>
          <p:cNvPr id="5" name="PlaceHolder 4"/>
          <p:cNvSpPr>
            <a:spLocks noGrp="1"/>
          </p:cNvSpPr>
          <p:nvPr>
            <p:ph type="dt" idx="9"/>
          </p:nvPr>
        </p:nvSpPr>
        <p:spPr/>
        <p:txBody>
          <a:body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97"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98"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99"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6" name="PlaceHolder 5"/>
          <p:cNvSpPr>
            <a:spLocks noGrp="1"/>
          </p:cNvSpPr>
          <p:nvPr>
            <p:ph type="ftr" idx="7"/>
          </p:nvPr>
        </p:nvSpPr>
        <p:spPr/>
        <p:txBody>
          <a:bodyPr/>
          <a:lstStyle/>
          <a:p>
            <a:r>
              <a:t>Footer</a:t>
            </a:r>
          </a:p>
        </p:txBody>
      </p:sp>
      <p:sp>
        <p:nvSpPr>
          <p:cNvPr id="7" name="PlaceHolder 6"/>
          <p:cNvSpPr>
            <a:spLocks noGrp="1"/>
          </p:cNvSpPr>
          <p:nvPr>
            <p:ph type="sldNum" idx="8"/>
          </p:nvPr>
        </p:nvSpPr>
        <p:spPr/>
        <p:txBody>
          <a:bodyPr/>
          <a:lstStyle/>
          <a:p>
            <a:fld id="{774BFB02-9A26-4218-BA56-8B5002D58A70}" type="slidenum">
              <a:t>‹#›</a:t>
            </a:fld>
            <a:endParaRPr/>
          </a:p>
        </p:txBody>
      </p:sp>
      <p:sp>
        <p:nvSpPr>
          <p:cNvPr id="8" name="PlaceHolder 7"/>
          <p:cNvSpPr>
            <a:spLocks noGrp="1"/>
          </p:cNvSpPr>
          <p:nvPr>
            <p:ph type="dt" idx="9"/>
          </p:nvPr>
        </p:nvSpPr>
        <p:spPr/>
        <p:txBody>
          <a:body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10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10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103"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6" name="PlaceHolder 5"/>
          <p:cNvSpPr>
            <a:spLocks noGrp="1"/>
          </p:cNvSpPr>
          <p:nvPr>
            <p:ph type="ftr" idx="7"/>
          </p:nvPr>
        </p:nvSpPr>
        <p:spPr/>
        <p:txBody>
          <a:bodyPr/>
          <a:lstStyle/>
          <a:p>
            <a:r>
              <a:t>Footer</a:t>
            </a:r>
          </a:p>
        </p:txBody>
      </p:sp>
      <p:sp>
        <p:nvSpPr>
          <p:cNvPr id="7" name="PlaceHolder 6"/>
          <p:cNvSpPr>
            <a:spLocks noGrp="1"/>
          </p:cNvSpPr>
          <p:nvPr>
            <p:ph type="sldNum" idx="8"/>
          </p:nvPr>
        </p:nvSpPr>
        <p:spPr/>
        <p:txBody>
          <a:bodyPr/>
          <a:lstStyle/>
          <a:p>
            <a:fld id="{0F082C08-6408-47DD-88CC-B6E7F5070878}" type="slidenum">
              <a:t>‹#›</a:t>
            </a:fld>
            <a:endParaRPr/>
          </a:p>
        </p:txBody>
      </p:sp>
      <p:sp>
        <p:nvSpPr>
          <p:cNvPr id="8" name="PlaceHolder 7"/>
          <p:cNvSpPr>
            <a:spLocks noGrp="1"/>
          </p:cNvSpPr>
          <p:nvPr>
            <p:ph type="dt" idx="9"/>
          </p:nvPr>
        </p:nvSpPr>
        <p:spPr/>
        <p:txBody>
          <a:body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10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106"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107"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6" name="PlaceHolder 5"/>
          <p:cNvSpPr>
            <a:spLocks noGrp="1"/>
          </p:cNvSpPr>
          <p:nvPr>
            <p:ph type="ftr" idx="7"/>
          </p:nvPr>
        </p:nvSpPr>
        <p:spPr/>
        <p:txBody>
          <a:bodyPr/>
          <a:lstStyle/>
          <a:p>
            <a:r>
              <a:t>Footer</a:t>
            </a:r>
          </a:p>
        </p:txBody>
      </p:sp>
      <p:sp>
        <p:nvSpPr>
          <p:cNvPr id="7" name="PlaceHolder 6"/>
          <p:cNvSpPr>
            <a:spLocks noGrp="1"/>
          </p:cNvSpPr>
          <p:nvPr>
            <p:ph type="sldNum" idx="8"/>
          </p:nvPr>
        </p:nvSpPr>
        <p:spPr/>
        <p:txBody>
          <a:bodyPr/>
          <a:lstStyle/>
          <a:p>
            <a:fld id="{EFBB2C70-8051-4B40-A6EC-617875E78D75}" type="slidenum">
              <a:t>‹#›</a:t>
            </a:fld>
            <a:endParaRPr/>
          </a:p>
        </p:txBody>
      </p:sp>
      <p:sp>
        <p:nvSpPr>
          <p:cNvPr id="8" name="PlaceHolder 7"/>
          <p:cNvSpPr>
            <a:spLocks noGrp="1"/>
          </p:cNvSpPr>
          <p:nvPr>
            <p:ph type="dt" idx="9"/>
          </p:nvPr>
        </p:nvSpPr>
        <p:spPr/>
        <p:txBody>
          <a:body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109"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110"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5" name="PlaceHolder 4"/>
          <p:cNvSpPr>
            <a:spLocks noGrp="1"/>
          </p:cNvSpPr>
          <p:nvPr>
            <p:ph type="ftr" idx="7"/>
          </p:nvPr>
        </p:nvSpPr>
        <p:spPr/>
        <p:txBody>
          <a:bodyPr/>
          <a:lstStyle/>
          <a:p>
            <a:r>
              <a:t>Footer</a:t>
            </a:r>
          </a:p>
        </p:txBody>
      </p:sp>
      <p:sp>
        <p:nvSpPr>
          <p:cNvPr id="6" name="PlaceHolder 5"/>
          <p:cNvSpPr>
            <a:spLocks noGrp="1"/>
          </p:cNvSpPr>
          <p:nvPr>
            <p:ph type="sldNum" idx="8"/>
          </p:nvPr>
        </p:nvSpPr>
        <p:spPr/>
        <p:txBody>
          <a:bodyPr/>
          <a:lstStyle/>
          <a:p>
            <a:fld id="{AAA46837-7B3F-4EA2-B19A-6D70A8D028FA}" type="slidenum">
              <a:t>‹#›</a:t>
            </a:fld>
            <a:endParaRPr/>
          </a:p>
        </p:txBody>
      </p:sp>
      <p:sp>
        <p:nvSpPr>
          <p:cNvPr id="7" name="PlaceHolder 6"/>
          <p:cNvSpPr>
            <a:spLocks noGrp="1"/>
          </p:cNvSpPr>
          <p:nvPr>
            <p:ph type="dt" idx="9"/>
          </p:nvPr>
        </p:nvSpPr>
        <p:spPr/>
        <p:txBody>
          <a:body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112"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113"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114"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115"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7" name="PlaceHolder 6"/>
          <p:cNvSpPr>
            <a:spLocks noGrp="1"/>
          </p:cNvSpPr>
          <p:nvPr>
            <p:ph type="ftr" idx="7"/>
          </p:nvPr>
        </p:nvSpPr>
        <p:spPr/>
        <p:txBody>
          <a:bodyPr/>
          <a:lstStyle/>
          <a:p>
            <a:r>
              <a:t>Footer</a:t>
            </a:r>
          </a:p>
        </p:txBody>
      </p:sp>
      <p:sp>
        <p:nvSpPr>
          <p:cNvPr id="8" name="PlaceHolder 7"/>
          <p:cNvSpPr>
            <a:spLocks noGrp="1"/>
          </p:cNvSpPr>
          <p:nvPr>
            <p:ph type="sldNum" idx="8"/>
          </p:nvPr>
        </p:nvSpPr>
        <p:spPr/>
        <p:txBody>
          <a:bodyPr/>
          <a:lstStyle/>
          <a:p>
            <a:fld id="{A67AE002-ABD8-48D5-B5C1-B17FDE660E11}" type="slidenum">
              <a:t>‹#›</a:t>
            </a:fld>
            <a:endParaRPr/>
          </a:p>
        </p:txBody>
      </p:sp>
      <p:sp>
        <p:nvSpPr>
          <p:cNvPr id="9" name="PlaceHolder 8"/>
          <p:cNvSpPr>
            <a:spLocks noGrp="1"/>
          </p:cNvSpPr>
          <p:nvPr>
            <p:ph type="dt" idx="9"/>
          </p:nvPr>
        </p:nvSpPr>
        <p:spPr/>
        <p:txBody>
          <a:body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117"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118"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119"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120"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121"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122"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9" name="PlaceHolder 8"/>
          <p:cNvSpPr>
            <a:spLocks noGrp="1"/>
          </p:cNvSpPr>
          <p:nvPr>
            <p:ph type="ftr" idx="7"/>
          </p:nvPr>
        </p:nvSpPr>
        <p:spPr/>
        <p:txBody>
          <a:bodyPr/>
          <a:lstStyle/>
          <a:p>
            <a:r>
              <a:t>Footer</a:t>
            </a:r>
          </a:p>
        </p:txBody>
      </p:sp>
      <p:sp>
        <p:nvSpPr>
          <p:cNvPr id="10" name="PlaceHolder 9"/>
          <p:cNvSpPr>
            <a:spLocks noGrp="1"/>
          </p:cNvSpPr>
          <p:nvPr>
            <p:ph type="sldNum" idx="8"/>
          </p:nvPr>
        </p:nvSpPr>
        <p:spPr/>
        <p:txBody>
          <a:bodyPr/>
          <a:lstStyle/>
          <a:p>
            <a:fld id="{18958A79-85FA-4A59-B43F-5999F0771351}" type="slidenum">
              <a:t>‹#›</a:t>
            </a:fld>
            <a:endParaRPr/>
          </a:p>
        </p:txBody>
      </p:sp>
      <p:sp>
        <p:nvSpPr>
          <p:cNvPr id="11" name="PlaceHolder 10"/>
          <p:cNvSpPr>
            <a:spLocks noGrp="1"/>
          </p:cNvSpPr>
          <p:nvPr>
            <p:ph type="dt" idx="9"/>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1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11"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2CBEB81E-28DB-4896-BFEB-B4569CDCCE1B}"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D7FDE359-21DE-46C5-B56D-F19C55489205}"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sv-SE" sz="3200" b="0" strike="noStrike" spc="-1">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D5F313E7-F247-426D-8FA1-699F091B292A}"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1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16"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17"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D4E05806-C850-445F-ABEC-F13DE2D0B821}"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19"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20"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21"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E773891A-CF20-47EC-913C-82F89B173FAB}"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sv-SE" sz="4400" b="0" strike="noStrike" spc="-1">
              <a:latin typeface="Arial"/>
            </a:endParaRPr>
          </a:p>
        </p:txBody>
      </p:sp>
      <p:sp>
        <p:nvSpPr>
          <p:cNvPr id="23"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25"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sv-SE" sz="3200" b="0" strike="noStrike" spc="-1">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FEC9A654-4A74-4BCD-AA27-8D4271954203}"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ftr" idx="1"/>
          </p:nvPr>
        </p:nvSpPr>
        <p:spPr>
          <a:xfrm>
            <a:off x="4038480" y="6356520"/>
            <a:ext cx="4112640" cy="36288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sv-SE" sz="1400" b="0" strike="noStrike" spc="-1">
                <a:latin typeface="Times New Roman"/>
              </a:defRPr>
            </a:lvl1pPr>
          </a:lstStyle>
          <a:p>
            <a:pPr indent="0" algn="ctr">
              <a:lnSpc>
                <a:spcPct val="100000"/>
              </a:lnSpc>
              <a:buNone/>
              <a:tabLst>
                <a:tab pos="0" algn="l"/>
              </a:tabLst>
            </a:pPr>
            <a:r>
              <a:rPr lang="sv-SE" sz="1400" b="0" strike="noStrike" spc="-1">
                <a:latin typeface="Times New Roman"/>
              </a:rPr>
              <a:t>&lt;sidfot&gt;</a:t>
            </a:r>
          </a:p>
        </p:txBody>
      </p:sp>
      <p:sp>
        <p:nvSpPr>
          <p:cNvPr id="6" name="PlaceHolder 2"/>
          <p:cNvSpPr>
            <a:spLocks noGrp="1"/>
          </p:cNvSpPr>
          <p:nvPr>
            <p:ph type="sldNum" idx="2"/>
          </p:nvPr>
        </p:nvSpPr>
        <p:spPr>
          <a:xfrm>
            <a:off x="8610480" y="6356520"/>
            <a:ext cx="2741040" cy="362880"/>
          </a:xfrm>
          <a:prstGeom prst="rect">
            <a:avLst/>
          </a:prstGeom>
          <a:noFill/>
          <a:ln w="0">
            <a:noFill/>
          </a:ln>
        </p:spPr>
        <p:txBody>
          <a:bodyPr lIns="90000" tIns="45000" rIns="90000" bIns="45000" anchor="ctr">
            <a:noAutofit/>
          </a:bodyPr>
          <a:lstStyle>
            <a:lvl1pPr indent="0" algn="r">
              <a:lnSpc>
                <a:spcPct val="100000"/>
              </a:lnSpc>
              <a:buNone/>
              <a:tabLst>
                <a:tab pos="0" algn="l"/>
              </a:tabLst>
              <a:defRPr lang="sv-SE" sz="1200" b="0" strike="noStrike" spc="-1">
                <a:solidFill>
                  <a:srgbClr val="8B8B8B"/>
                </a:solidFill>
                <a:latin typeface="Calibri"/>
              </a:defRPr>
            </a:lvl1pPr>
          </a:lstStyle>
          <a:p>
            <a:pPr indent="0" algn="r">
              <a:lnSpc>
                <a:spcPct val="100000"/>
              </a:lnSpc>
              <a:buNone/>
              <a:tabLst>
                <a:tab pos="0" algn="l"/>
              </a:tabLst>
            </a:pPr>
            <a:fld id="{24510B32-BB40-4AC1-A5EE-1C6B7EF482A0}" type="slidenum">
              <a:rPr lang="sv-SE" sz="1200" b="0" strike="noStrike" spc="-1">
                <a:solidFill>
                  <a:srgbClr val="8B8B8B"/>
                </a:solidFill>
                <a:latin typeface="Calibri"/>
              </a:rPr>
              <a:t>‹#›</a:t>
            </a:fld>
            <a:endParaRPr lang="sv-SE" sz="1200" b="0" strike="noStrike" spc="-1">
              <a:latin typeface="Times New Roman"/>
            </a:endParaRPr>
          </a:p>
        </p:txBody>
      </p:sp>
      <p:sp>
        <p:nvSpPr>
          <p:cNvPr id="2" name="PlaceHolder 3"/>
          <p:cNvSpPr>
            <a:spLocks noGrp="1"/>
          </p:cNvSpPr>
          <p:nvPr>
            <p:ph type="dt" idx="3"/>
          </p:nvPr>
        </p:nvSpPr>
        <p:spPr>
          <a:xfrm>
            <a:off x="838080" y="6356520"/>
            <a:ext cx="2741040" cy="362880"/>
          </a:xfrm>
          <a:prstGeom prst="rect">
            <a:avLst/>
          </a:prstGeom>
          <a:noFill/>
          <a:ln w="0">
            <a:noFill/>
          </a:ln>
        </p:spPr>
        <p:txBody>
          <a:bodyPr lIns="90000" tIns="45000" rIns="90000" bIns="45000" anchor="ctr">
            <a:noAutofit/>
          </a:bodyPr>
          <a:lstStyle>
            <a:lvl1pPr indent="0">
              <a:buNone/>
              <a:defRPr lang="sv-SE" sz="1400" b="0" strike="noStrike" spc="-1">
                <a:latin typeface="Times New Roman"/>
              </a:defRPr>
            </a:lvl1pPr>
          </a:lstStyle>
          <a:p>
            <a:pPr indent="0">
              <a:buNone/>
            </a:pPr>
            <a:r>
              <a:rPr lang="sv-SE" sz="1400" b="0" strike="noStrike" spc="-1">
                <a:latin typeface="Times New Roman"/>
              </a:rPr>
              <a:t>&lt;datum/tid&gt;</a:t>
            </a:r>
          </a:p>
        </p:txBody>
      </p:sp>
      <p:sp>
        <p:nvSpPr>
          <p:cNvPr id="3"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sv-SE" sz="4400" b="0" strike="noStrike" spc="-1">
                <a:latin typeface="Arial"/>
              </a:rPr>
              <a:t>Klicka för att redigera rubriktextens format</a:t>
            </a:r>
          </a:p>
        </p:txBody>
      </p:sp>
      <p:sp>
        <p:nvSpPr>
          <p:cNvPr id="4"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sv-SE" sz="3200" b="0" strike="noStrike" spc="-1">
                <a:latin typeface="Arial"/>
              </a:rPr>
              <a:t>Klicka för att redigera dispositionstextens format</a:t>
            </a:r>
          </a:p>
          <a:p>
            <a:pPr marL="864000" lvl="1" indent="-324000">
              <a:spcBef>
                <a:spcPts val="1134"/>
              </a:spcBef>
              <a:buClr>
                <a:srgbClr val="000000"/>
              </a:buClr>
              <a:buSzPct val="75000"/>
              <a:buFont typeface="Symbol" charset="2"/>
              <a:buChar char=""/>
            </a:pPr>
            <a:r>
              <a:rPr lang="sv-SE" sz="2800" b="0" strike="noStrike" spc="-1">
                <a:latin typeface="Arial"/>
              </a:rPr>
              <a:t>Andra dispositionsnivån</a:t>
            </a:r>
          </a:p>
          <a:p>
            <a:pPr marL="1296000" lvl="2" indent="-288000">
              <a:spcBef>
                <a:spcPts val="850"/>
              </a:spcBef>
              <a:buClr>
                <a:srgbClr val="000000"/>
              </a:buClr>
              <a:buSzPct val="45000"/>
              <a:buFont typeface="Wingdings" charset="2"/>
              <a:buChar char=""/>
            </a:pPr>
            <a:r>
              <a:rPr lang="sv-SE" sz="2400" b="0" strike="noStrike" spc="-1">
                <a:latin typeface="Arial"/>
              </a:rPr>
              <a:t>Tredje dispositionsnivån</a:t>
            </a:r>
          </a:p>
          <a:p>
            <a:pPr marL="1728000" lvl="3" indent="-216000">
              <a:spcBef>
                <a:spcPts val="567"/>
              </a:spcBef>
              <a:buClr>
                <a:srgbClr val="000000"/>
              </a:buClr>
              <a:buSzPct val="75000"/>
              <a:buFont typeface="Symbol" charset="2"/>
              <a:buChar char=""/>
            </a:pPr>
            <a:r>
              <a:rPr lang="sv-SE" sz="2000" b="0" strike="noStrike" spc="-1">
                <a:latin typeface="Arial"/>
              </a:rPr>
              <a:t>Fjärde dispositionsnivån</a:t>
            </a:r>
          </a:p>
          <a:p>
            <a:pPr marL="2160000" lvl="4" indent="-216000">
              <a:spcBef>
                <a:spcPts val="283"/>
              </a:spcBef>
              <a:buClr>
                <a:srgbClr val="000000"/>
              </a:buClr>
              <a:buSzPct val="45000"/>
              <a:buFont typeface="Wingdings" charset="2"/>
              <a:buChar char=""/>
            </a:pPr>
            <a:r>
              <a:rPr lang="sv-SE" sz="2000" b="0" strike="noStrike" spc="-1">
                <a:latin typeface="Arial"/>
              </a:rPr>
              <a:t>Femte dispositionsnivån</a:t>
            </a:r>
          </a:p>
          <a:p>
            <a:pPr marL="2592000" lvl="5" indent="-216000">
              <a:spcBef>
                <a:spcPts val="283"/>
              </a:spcBef>
              <a:buClr>
                <a:srgbClr val="000000"/>
              </a:buClr>
              <a:buSzPct val="45000"/>
              <a:buFont typeface="Wingdings" charset="2"/>
              <a:buChar char=""/>
            </a:pPr>
            <a:r>
              <a:rPr lang="sv-SE" sz="2000" b="0" strike="noStrike" spc="-1">
                <a:latin typeface="Arial"/>
              </a:rPr>
              <a:t>Sjätte dispositionsnivån</a:t>
            </a:r>
          </a:p>
          <a:p>
            <a:pPr marL="3024000" lvl="6" indent="-216000">
              <a:spcBef>
                <a:spcPts val="283"/>
              </a:spcBef>
              <a:buClr>
                <a:srgbClr val="000000"/>
              </a:buClr>
              <a:buSzPct val="45000"/>
              <a:buFont typeface="Wingdings" charset="2"/>
              <a:buChar char=""/>
            </a:pPr>
            <a:r>
              <a:rPr lang="sv-SE" sz="2000" b="0" strike="noStrike" spc="-1">
                <a:latin typeface="Arial"/>
              </a:rPr>
              <a:t>Sjunde dispositionsnivån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PlaceHolder 1"/>
          <p:cNvSpPr>
            <a:spLocks noGrp="1"/>
          </p:cNvSpPr>
          <p:nvPr>
            <p:ph type="ftr" idx="4"/>
          </p:nvPr>
        </p:nvSpPr>
        <p:spPr>
          <a:xfrm>
            <a:off x="4038480" y="6356520"/>
            <a:ext cx="4112640" cy="36288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sv-SE" sz="1400" b="0" strike="noStrike" spc="-1">
                <a:latin typeface="Times New Roman"/>
              </a:defRPr>
            </a:lvl1pPr>
          </a:lstStyle>
          <a:p>
            <a:pPr indent="0" algn="ctr">
              <a:lnSpc>
                <a:spcPct val="100000"/>
              </a:lnSpc>
              <a:buNone/>
              <a:tabLst>
                <a:tab pos="0" algn="l"/>
              </a:tabLst>
            </a:pPr>
            <a:r>
              <a:rPr lang="sv-SE" sz="1400" b="0" strike="noStrike" spc="-1">
                <a:latin typeface="Times New Roman"/>
              </a:rPr>
              <a:t>&lt;sidfot&gt;</a:t>
            </a:r>
          </a:p>
        </p:txBody>
      </p:sp>
      <p:sp>
        <p:nvSpPr>
          <p:cNvPr id="42" name="PlaceHolder 2"/>
          <p:cNvSpPr>
            <a:spLocks noGrp="1"/>
          </p:cNvSpPr>
          <p:nvPr>
            <p:ph type="sldNum" idx="5"/>
          </p:nvPr>
        </p:nvSpPr>
        <p:spPr>
          <a:xfrm>
            <a:off x="8610480" y="6356520"/>
            <a:ext cx="2741040" cy="362880"/>
          </a:xfrm>
          <a:prstGeom prst="rect">
            <a:avLst/>
          </a:prstGeom>
          <a:noFill/>
          <a:ln w="0">
            <a:noFill/>
          </a:ln>
        </p:spPr>
        <p:txBody>
          <a:bodyPr lIns="90000" tIns="45000" rIns="90000" bIns="45000" anchor="ctr">
            <a:noAutofit/>
          </a:bodyPr>
          <a:lstStyle>
            <a:lvl1pPr indent="0" algn="r">
              <a:lnSpc>
                <a:spcPct val="100000"/>
              </a:lnSpc>
              <a:buNone/>
              <a:tabLst>
                <a:tab pos="0" algn="l"/>
              </a:tabLst>
              <a:defRPr lang="sv-SE" sz="1200" b="0" strike="noStrike" spc="-1">
                <a:solidFill>
                  <a:srgbClr val="8B8B8B"/>
                </a:solidFill>
                <a:latin typeface="Calibri"/>
              </a:defRPr>
            </a:lvl1pPr>
          </a:lstStyle>
          <a:p>
            <a:pPr indent="0" algn="r">
              <a:lnSpc>
                <a:spcPct val="100000"/>
              </a:lnSpc>
              <a:buNone/>
              <a:tabLst>
                <a:tab pos="0" algn="l"/>
              </a:tabLst>
            </a:pPr>
            <a:fld id="{27833E51-744B-41EC-A39B-15D93657890E}" type="slidenum">
              <a:rPr lang="sv-SE" sz="1200" b="0" strike="noStrike" spc="-1">
                <a:solidFill>
                  <a:srgbClr val="8B8B8B"/>
                </a:solidFill>
                <a:latin typeface="Calibri"/>
              </a:rPr>
              <a:t>‹#›</a:t>
            </a:fld>
            <a:endParaRPr lang="sv-SE" sz="1200" b="0" strike="noStrike" spc="-1">
              <a:latin typeface="Times New Roman"/>
            </a:endParaRPr>
          </a:p>
        </p:txBody>
      </p:sp>
      <p:sp>
        <p:nvSpPr>
          <p:cNvPr id="43" name="PlaceHolder 3"/>
          <p:cNvSpPr>
            <a:spLocks noGrp="1"/>
          </p:cNvSpPr>
          <p:nvPr>
            <p:ph type="dt" idx="6"/>
          </p:nvPr>
        </p:nvSpPr>
        <p:spPr>
          <a:xfrm>
            <a:off x="838080" y="6356520"/>
            <a:ext cx="2741040" cy="362880"/>
          </a:xfrm>
          <a:prstGeom prst="rect">
            <a:avLst/>
          </a:prstGeom>
          <a:noFill/>
          <a:ln w="0">
            <a:noFill/>
          </a:ln>
        </p:spPr>
        <p:txBody>
          <a:bodyPr lIns="90000" tIns="45000" rIns="90000" bIns="45000" anchor="ctr">
            <a:noAutofit/>
          </a:bodyPr>
          <a:lstStyle>
            <a:lvl1pPr indent="0">
              <a:buNone/>
              <a:defRPr lang="sv-SE" sz="1400" b="0" strike="noStrike" spc="-1">
                <a:latin typeface="Times New Roman"/>
              </a:defRPr>
            </a:lvl1pPr>
          </a:lstStyle>
          <a:p>
            <a:pPr indent="0">
              <a:buNone/>
            </a:pPr>
            <a:r>
              <a:rPr lang="sv-SE" sz="1400" b="0" strike="noStrike" spc="-1">
                <a:latin typeface="Times New Roman"/>
              </a:rPr>
              <a:t>&lt;datum/tid&gt;</a:t>
            </a:r>
          </a:p>
        </p:txBody>
      </p:sp>
      <p:sp>
        <p:nvSpPr>
          <p:cNvPr id="44"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sv-SE" sz="4400" b="0" strike="noStrike" spc="-1">
                <a:latin typeface="Arial"/>
              </a:rPr>
              <a:t>Klicka för att redigera rubriktextens format</a:t>
            </a:r>
          </a:p>
        </p:txBody>
      </p:sp>
      <p:sp>
        <p:nvSpPr>
          <p:cNvPr id="45"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sv-SE" sz="3200" b="0" strike="noStrike" spc="-1">
                <a:latin typeface="Arial"/>
              </a:rPr>
              <a:t>Klicka för att redigera dispositionstextens format</a:t>
            </a:r>
          </a:p>
          <a:p>
            <a:pPr marL="864000" lvl="1" indent="-324000">
              <a:spcBef>
                <a:spcPts val="1134"/>
              </a:spcBef>
              <a:buClr>
                <a:srgbClr val="000000"/>
              </a:buClr>
              <a:buSzPct val="75000"/>
              <a:buFont typeface="Symbol" charset="2"/>
              <a:buChar char=""/>
            </a:pPr>
            <a:r>
              <a:rPr lang="sv-SE" sz="2800" b="0" strike="noStrike" spc="-1">
                <a:latin typeface="Arial"/>
              </a:rPr>
              <a:t>Andra dispositionsnivån</a:t>
            </a:r>
          </a:p>
          <a:p>
            <a:pPr marL="1296000" lvl="2" indent="-288000">
              <a:spcBef>
                <a:spcPts val="850"/>
              </a:spcBef>
              <a:buClr>
                <a:srgbClr val="000000"/>
              </a:buClr>
              <a:buSzPct val="45000"/>
              <a:buFont typeface="Wingdings" charset="2"/>
              <a:buChar char=""/>
            </a:pPr>
            <a:r>
              <a:rPr lang="sv-SE" sz="2400" b="0" strike="noStrike" spc="-1">
                <a:latin typeface="Arial"/>
              </a:rPr>
              <a:t>Tredje dispositionsnivån</a:t>
            </a:r>
          </a:p>
          <a:p>
            <a:pPr marL="1728000" lvl="3" indent="-216000">
              <a:spcBef>
                <a:spcPts val="567"/>
              </a:spcBef>
              <a:buClr>
                <a:srgbClr val="000000"/>
              </a:buClr>
              <a:buSzPct val="75000"/>
              <a:buFont typeface="Symbol" charset="2"/>
              <a:buChar char=""/>
            </a:pPr>
            <a:r>
              <a:rPr lang="sv-SE" sz="2000" b="0" strike="noStrike" spc="-1">
                <a:latin typeface="Arial"/>
              </a:rPr>
              <a:t>Fjärde dispositionsnivån</a:t>
            </a:r>
          </a:p>
          <a:p>
            <a:pPr marL="2160000" lvl="4" indent="-216000">
              <a:spcBef>
                <a:spcPts val="283"/>
              </a:spcBef>
              <a:buClr>
                <a:srgbClr val="000000"/>
              </a:buClr>
              <a:buSzPct val="45000"/>
              <a:buFont typeface="Wingdings" charset="2"/>
              <a:buChar char=""/>
            </a:pPr>
            <a:r>
              <a:rPr lang="sv-SE" sz="2000" b="0" strike="noStrike" spc="-1">
                <a:latin typeface="Arial"/>
              </a:rPr>
              <a:t>Femte dispositionsnivån</a:t>
            </a:r>
          </a:p>
          <a:p>
            <a:pPr marL="2592000" lvl="5" indent="-216000">
              <a:spcBef>
                <a:spcPts val="283"/>
              </a:spcBef>
              <a:buClr>
                <a:srgbClr val="000000"/>
              </a:buClr>
              <a:buSzPct val="45000"/>
              <a:buFont typeface="Wingdings" charset="2"/>
              <a:buChar char=""/>
            </a:pPr>
            <a:r>
              <a:rPr lang="sv-SE" sz="2000" b="0" strike="noStrike" spc="-1">
                <a:latin typeface="Arial"/>
              </a:rPr>
              <a:t>Sjätte dispositionsnivån</a:t>
            </a:r>
          </a:p>
          <a:p>
            <a:pPr marL="3024000" lvl="6" indent="-216000">
              <a:spcBef>
                <a:spcPts val="283"/>
              </a:spcBef>
              <a:buClr>
                <a:srgbClr val="000000"/>
              </a:buClr>
              <a:buSzPct val="45000"/>
              <a:buFont typeface="Wingdings" charset="2"/>
              <a:buChar char=""/>
            </a:pPr>
            <a:r>
              <a:rPr lang="sv-SE" sz="2000" b="0" strike="noStrike" spc="-1">
                <a:latin typeface="Arial"/>
              </a:rPr>
              <a:t>Sjunde dispositionsnivån</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8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 name="PlaceHolder 1"/>
          <p:cNvSpPr>
            <a:spLocks noGrp="1"/>
          </p:cNvSpPr>
          <p:nvPr>
            <p:ph type="ftr" idx="7"/>
          </p:nvPr>
        </p:nvSpPr>
        <p:spPr>
          <a:xfrm>
            <a:off x="4038480" y="6356520"/>
            <a:ext cx="4112640" cy="36288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sv-SE" sz="1400" b="0" strike="noStrike" spc="-1">
                <a:latin typeface="Times New Roman"/>
              </a:defRPr>
            </a:lvl1pPr>
          </a:lstStyle>
          <a:p>
            <a:pPr indent="0" algn="ctr">
              <a:lnSpc>
                <a:spcPct val="100000"/>
              </a:lnSpc>
              <a:buNone/>
              <a:tabLst>
                <a:tab pos="0" algn="l"/>
              </a:tabLst>
            </a:pPr>
            <a:r>
              <a:rPr lang="sv-SE" sz="1400" b="0" strike="noStrike" spc="-1">
                <a:latin typeface="Times New Roman"/>
              </a:rPr>
              <a:t>&lt;sidfot&gt;</a:t>
            </a:r>
          </a:p>
        </p:txBody>
      </p:sp>
      <p:sp>
        <p:nvSpPr>
          <p:cNvPr id="83" name="PlaceHolder 2"/>
          <p:cNvSpPr>
            <a:spLocks noGrp="1"/>
          </p:cNvSpPr>
          <p:nvPr>
            <p:ph type="sldNum" idx="8"/>
          </p:nvPr>
        </p:nvSpPr>
        <p:spPr>
          <a:xfrm>
            <a:off x="8610480" y="6356520"/>
            <a:ext cx="2741040" cy="362880"/>
          </a:xfrm>
          <a:prstGeom prst="rect">
            <a:avLst/>
          </a:prstGeom>
          <a:noFill/>
          <a:ln w="0">
            <a:noFill/>
          </a:ln>
        </p:spPr>
        <p:txBody>
          <a:bodyPr lIns="90000" tIns="45000" rIns="90000" bIns="45000" anchor="ctr">
            <a:noAutofit/>
          </a:bodyPr>
          <a:lstStyle>
            <a:lvl1pPr indent="0" algn="r">
              <a:lnSpc>
                <a:spcPct val="100000"/>
              </a:lnSpc>
              <a:buNone/>
              <a:tabLst>
                <a:tab pos="0" algn="l"/>
              </a:tabLst>
              <a:defRPr lang="sv-SE" sz="1200" b="0" strike="noStrike" spc="-1">
                <a:solidFill>
                  <a:srgbClr val="8B8B8B"/>
                </a:solidFill>
                <a:latin typeface="Calibri"/>
              </a:defRPr>
            </a:lvl1pPr>
          </a:lstStyle>
          <a:p>
            <a:pPr indent="0" algn="r">
              <a:lnSpc>
                <a:spcPct val="100000"/>
              </a:lnSpc>
              <a:buNone/>
              <a:tabLst>
                <a:tab pos="0" algn="l"/>
              </a:tabLst>
            </a:pPr>
            <a:fld id="{1DAC7094-8C44-45A9-979C-29E721B724D8}" type="slidenum">
              <a:rPr lang="sv-SE" sz="1200" b="0" strike="noStrike" spc="-1">
                <a:solidFill>
                  <a:srgbClr val="8B8B8B"/>
                </a:solidFill>
                <a:latin typeface="Calibri"/>
              </a:rPr>
              <a:t>‹#›</a:t>
            </a:fld>
            <a:endParaRPr lang="sv-SE" sz="1200" b="0" strike="noStrike" spc="-1">
              <a:latin typeface="Times New Roman"/>
            </a:endParaRPr>
          </a:p>
        </p:txBody>
      </p:sp>
      <p:sp>
        <p:nvSpPr>
          <p:cNvPr id="84" name="PlaceHolder 3"/>
          <p:cNvSpPr>
            <a:spLocks noGrp="1"/>
          </p:cNvSpPr>
          <p:nvPr>
            <p:ph type="dt" idx="9"/>
          </p:nvPr>
        </p:nvSpPr>
        <p:spPr>
          <a:xfrm>
            <a:off x="838080" y="6356520"/>
            <a:ext cx="2741040" cy="362880"/>
          </a:xfrm>
          <a:prstGeom prst="rect">
            <a:avLst/>
          </a:prstGeom>
          <a:noFill/>
          <a:ln w="0">
            <a:noFill/>
          </a:ln>
        </p:spPr>
        <p:txBody>
          <a:bodyPr lIns="90000" tIns="45000" rIns="90000" bIns="45000" anchor="ctr">
            <a:noAutofit/>
          </a:bodyPr>
          <a:lstStyle>
            <a:lvl1pPr indent="0">
              <a:buNone/>
              <a:defRPr lang="sv-SE" sz="1400" b="0" strike="noStrike" spc="-1">
                <a:latin typeface="Times New Roman"/>
              </a:defRPr>
            </a:lvl1pPr>
          </a:lstStyle>
          <a:p>
            <a:pPr indent="0">
              <a:buNone/>
            </a:pPr>
            <a:r>
              <a:rPr lang="sv-SE" sz="1400" b="0" strike="noStrike" spc="-1">
                <a:latin typeface="Times New Roman"/>
              </a:rPr>
              <a:t>&lt;datum/tid&gt;</a:t>
            </a:r>
          </a:p>
        </p:txBody>
      </p:sp>
      <p:sp>
        <p:nvSpPr>
          <p:cNvPr id="85"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sv-SE" sz="4400" b="0" strike="noStrike" spc="-1">
                <a:latin typeface="Arial"/>
              </a:rPr>
              <a:t>Klicka för att redigera rubriktextens format</a:t>
            </a:r>
          </a:p>
        </p:txBody>
      </p:sp>
      <p:sp>
        <p:nvSpPr>
          <p:cNvPr id="86"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sv-SE" sz="3200" b="0" strike="noStrike" spc="-1">
                <a:latin typeface="Arial"/>
              </a:rPr>
              <a:t>Klicka för att redigera dispositionstextens format</a:t>
            </a:r>
          </a:p>
          <a:p>
            <a:pPr marL="864000" lvl="1" indent="-324000">
              <a:spcBef>
                <a:spcPts val="1134"/>
              </a:spcBef>
              <a:buClr>
                <a:srgbClr val="000000"/>
              </a:buClr>
              <a:buSzPct val="75000"/>
              <a:buFont typeface="Symbol" charset="2"/>
              <a:buChar char=""/>
            </a:pPr>
            <a:r>
              <a:rPr lang="sv-SE" sz="2800" b="0" strike="noStrike" spc="-1">
                <a:latin typeface="Arial"/>
              </a:rPr>
              <a:t>Andra dispositionsnivån</a:t>
            </a:r>
          </a:p>
          <a:p>
            <a:pPr marL="1296000" lvl="2" indent="-288000">
              <a:spcBef>
                <a:spcPts val="850"/>
              </a:spcBef>
              <a:buClr>
                <a:srgbClr val="000000"/>
              </a:buClr>
              <a:buSzPct val="45000"/>
              <a:buFont typeface="Wingdings" charset="2"/>
              <a:buChar char=""/>
            </a:pPr>
            <a:r>
              <a:rPr lang="sv-SE" sz="2400" b="0" strike="noStrike" spc="-1">
                <a:latin typeface="Arial"/>
              </a:rPr>
              <a:t>Tredje dispositionsnivån</a:t>
            </a:r>
          </a:p>
          <a:p>
            <a:pPr marL="1728000" lvl="3" indent="-216000">
              <a:spcBef>
                <a:spcPts val="567"/>
              </a:spcBef>
              <a:buClr>
                <a:srgbClr val="000000"/>
              </a:buClr>
              <a:buSzPct val="75000"/>
              <a:buFont typeface="Symbol" charset="2"/>
              <a:buChar char=""/>
            </a:pPr>
            <a:r>
              <a:rPr lang="sv-SE" sz="2000" b="0" strike="noStrike" spc="-1">
                <a:latin typeface="Arial"/>
              </a:rPr>
              <a:t>Fjärde dispositionsnivån</a:t>
            </a:r>
          </a:p>
          <a:p>
            <a:pPr marL="2160000" lvl="4" indent="-216000">
              <a:spcBef>
                <a:spcPts val="283"/>
              </a:spcBef>
              <a:buClr>
                <a:srgbClr val="000000"/>
              </a:buClr>
              <a:buSzPct val="45000"/>
              <a:buFont typeface="Wingdings" charset="2"/>
              <a:buChar char=""/>
            </a:pPr>
            <a:r>
              <a:rPr lang="sv-SE" sz="2000" b="0" strike="noStrike" spc="-1">
                <a:latin typeface="Arial"/>
              </a:rPr>
              <a:t>Femte dispositionsnivån</a:t>
            </a:r>
          </a:p>
          <a:p>
            <a:pPr marL="2592000" lvl="5" indent="-216000">
              <a:spcBef>
                <a:spcPts val="283"/>
              </a:spcBef>
              <a:buClr>
                <a:srgbClr val="000000"/>
              </a:buClr>
              <a:buSzPct val="45000"/>
              <a:buFont typeface="Wingdings" charset="2"/>
              <a:buChar char=""/>
            </a:pPr>
            <a:r>
              <a:rPr lang="sv-SE" sz="2000" b="0" strike="noStrike" spc="-1">
                <a:latin typeface="Arial"/>
              </a:rPr>
              <a:t>Sjätte dispositionsnivån</a:t>
            </a:r>
          </a:p>
          <a:p>
            <a:pPr marL="3024000" lvl="6" indent="-216000">
              <a:spcBef>
                <a:spcPts val="283"/>
              </a:spcBef>
              <a:buClr>
                <a:srgbClr val="000000"/>
              </a:buClr>
              <a:buSzPct val="45000"/>
              <a:buFont typeface="Wingdings" charset="2"/>
              <a:buChar char=""/>
            </a:pPr>
            <a:r>
              <a:rPr lang="sv-SE" sz="2000" b="0" strike="noStrike" spc="-1">
                <a:latin typeface="Arial"/>
              </a:rPr>
              <a:t>Sjunde dispositionsnivån</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13.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11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3.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11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16.bin"/><Relationship Id="rId13" Type="http://schemas.openxmlformats.org/officeDocument/2006/relationships/image" Target="../media/image14.png"/><Relationship Id="rId18" Type="http://schemas.openxmlformats.org/officeDocument/2006/relationships/oleObject" Target="../embeddings/oleObject21.bin"/><Relationship Id="rId26" Type="http://schemas.openxmlformats.org/officeDocument/2006/relationships/oleObject" Target="../embeddings/oleObject25.bin"/><Relationship Id="rId3" Type="http://schemas.openxmlformats.org/officeDocument/2006/relationships/image" Target="../media/image7.png"/><Relationship Id="rId21" Type="http://schemas.openxmlformats.org/officeDocument/2006/relationships/image" Target="../media/image21.png"/><Relationship Id="rId7" Type="http://schemas.openxmlformats.org/officeDocument/2006/relationships/image" Target="../media/image5.png"/><Relationship Id="rId12" Type="http://schemas.openxmlformats.org/officeDocument/2006/relationships/oleObject" Target="../embeddings/oleObject18.bin"/><Relationship Id="rId17" Type="http://schemas.openxmlformats.org/officeDocument/2006/relationships/image" Target="../media/image10.png"/><Relationship Id="rId25" Type="http://schemas.openxmlformats.org/officeDocument/2006/relationships/image" Target="../media/image23.png"/><Relationship Id="rId2" Type="http://schemas.openxmlformats.org/officeDocument/2006/relationships/oleObject" Target="../embeddings/oleObject13.bin"/><Relationship Id="rId16" Type="http://schemas.openxmlformats.org/officeDocument/2006/relationships/oleObject" Target="../embeddings/oleObject20.bin"/><Relationship Id="rId20" Type="http://schemas.openxmlformats.org/officeDocument/2006/relationships/oleObject" Target="../embeddings/oleObject22.bin"/><Relationship Id="rId1" Type="http://schemas.openxmlformats.org/officeDocument/2006/relationships/slideLayout" Target="../slideLayouts/slideLayout13.xml"/><Relationship Id="rId6" Type="http://schemas.openxmlformats.org/officeDocument/2006/relationships/oleObject" Target="../embeddings/oleObject15.bin"/><Relationship Id="rId11" Type="http://schemas.openxmlformats.org/officeDocument/2006/relationships/image" Target="../media/image8.png"/><Relationship Id="rId24" Type="http://schemas.openxmlformats.org/officeDocument/2006/relationships/oleObject" Target="../embeddings/oleObject24.bin"/><Relationship Id="rId5" Type="http://schemas.openxmlformats.org/officeDocument/2006/relationships/image" Target="../media/image6.png"/><Relationship Id="rId15" Type="http://schemas.openxmlformats.org/officeDocument/2006/relationships/image" Target="../media/image9.png"/><Relationship Id="rId23" Type="http://schemas.openxmlformats.org/officeDocument/2006/relationships/image" Target="../media/image22.png"/><Relationship Id="rId28" Type="http://schemas.openxmlformats.org/officeDocument/2006/relationships/image" Target="../media/image24.jpeg"/><Relationship Id="rId10" Type="http://schemas.openxmlformats.org/officeDocument/2006/relationships/oleObject" Target="../embeddings/oleObject17.bin"/><Relationship Id="rId19" Type="http://schemas.openxmlformats.org/officeDocument/2006/relationships/image" Target="../media/image12.png"/><Relationship Id="rId4" Type="http://schemas.openxmlformats.org/officeDocument/2006/relationships/oleObject" Target="../embeddings/oleObject14.bin"/><Relationship Id="rId9" Type="http://schemas.openxmlformats.org/officeDocument/2006/relationships/image" Target="../media/image4.png"/><Relationship Id="rId14" Type="http://schemas.openxmlformats.org/officeDocument/2006/relationships/oleObject" Target="../embeddings/oleObject19.bin"/><Relationship Id="rId22" Type="http://schemas.openxmlformats.org/officeDocument/2006/relationships/oleObject" Target="../embeddings/oleObject23.bin"/><Relationship Id="rId27"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30.bin"/><Relationship Id="rId13" Type="http://schemas.openxmlformats.org/officeDocument/2006/relationships/oleObject" Target="../embeddings/oleObject35.bin"/><Relationship Id="rId3" Type="http://schemas.openxmlformats.org/officeDocument/2006/relationships/image" Target="../media/image25.png"/><Relationship Id="rId7" Type="http://schemas.openxmlformats.org/officeDocument/2006/relationships/oleObject" Target="../embeddings/oleObject29.bin"/><Relationship Id="rId12" Type="http://schemas.openxmlformats.org/officeDocument/2006/relationships/oleObject" Target="../embeddings/oleObject34.bin"/><Relationship Id="rId2" Type="http://schemas.openxmlformats.org/officeDocument/2006/relationships/oleObject" Target="../embeddings/oleObject26.bin"/><Relationship Id="rId1" Type="http://schemas.openxmlformats.org/officeDocument/2006/relationships/slideLayout" Target="../slideLayouts/slideLayout13.xml"/><Relationship Id="rId6" Type="http://schemas.openxmlformats.org/officeDocument/2006/relationships/oleObject" Target="../embeddings/oleObject28.bin"/><Relationship Id="rId11" Type="http://schemas.openxmlformats.org/officeDocument/2006/relationships/oleObject" Target="../embeddings/oleObject33.bin"/><Relationship Id="rId5" Type="http://schemas.openxmlformats.org/officeDocument/2006/relationships/image" Target="../media/image26.png"/><Relationship Id="rId10" Type="http://schemas.openxmlformats.org/officeDocument/2006/relationships/oleObject" Target="../embeddings/oleObject32.bin"/><Relationship Id="rId4" Type="http://schemas.openxmlformats.org/officeDocument/2006/relationships/oleObject" Target="../embeddings/oleObject27.bin"/><Relationship Id="rId9" Type="http://schemas.openxmlformats.org/officeDocument/2006/relationships/oleObject" Target="../embeddings/oleObject31.bin"/></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5.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youtube.com/watch?v=gnKh-y-N8Ac"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oleObject" Target="../embeddings/oleObject2.bin"/><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oleObject" Target="../embeddings/oleObject4.bin"/></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oleObject" Target="../embeddings/oleObject6.bin"/><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oleObject" Target="../embeddings/oleObject8.bin"/></Relationships>
</file>

<file path=ppt/slides/_rels/slide7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oleObject" Target="../embeddings/oleObject10.bin"/><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oleObject" Target="../embeddings/oleObject12.bin"/></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customXml" Target="../ink/ink1.xml"/><Relationship Id="rId1" Type="http://schemas.openxmlformats.org/officeDocument/2006/relationships/slideLayout" Target="../slideLayouts/slideLayout13.xml"/><Relationship Id="rId6" Type="http://schemas.openxmlformats.org/officeDocument/2006/relationships/customXml" Target="../ink/ink3.xml"/><Relationship Id="rId5" Type="http://schemas.openxmlformats.org/officeDocument/2006/relationships/image" Target="../media/image68.png"/><Relationship Id="rId4" Type="http://schemas.openxmlformats.org/officeDocument/2006/relationships/customXml" Target="../ink/ink2.xml"/></Relationships>
</file>

<file path=ppt/slides/_rels/slide89.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6.png"/><Relationship Id="rId18" Type="http://schemas.openxmlformats.org/officeDocument/2006/relationships/customXml" Target="../ink/ink11.xml"/><Relationship Id="rId3" Type="http://schemas.openxmlformats.org/officeDocument/2006/relationships/image" Target="../media/image71.png"/><Relationship Id="rId7" Type="http://schemas.openxmlformats.org/officeDocument/2006/relationships/customXml" Target="../ink/ink5.xml"/><Relationship Id="rId12" Type="http://schemas.openxmlformats.org/officeDocument/2006/relationships/customXml" Target="../ink/ink8.xml"/><Relationship Id="rId17" Type="http://schemas.openxmlformats.org/officeDocument/2006/relationships/image" Target="../media/image78.png"/><Relationship Id="rId2" Type="http://schemas.openxmlformats.org/officeDocument/2006/relationships/image" Target="../media/image70.png"/><Relationship Id="rId16" Type="http://schemas.openxmlformats.org/officeDocument/2006/relationships/customXml" Target="../ink/ink10.xml"/><Relationship Id="rId1" Type="http://schemas.openxmlformats.org/officeDocument/2006/relationships/slideLayout" Target="../slideLayouts/slideLayout13.xml"/><Relationship Id="rId6" Type="http://schemas.openxmlformats.org/officeDocument/2006/relationships/image" Target="../media/image73.png"/><Relationship Id="rId11" Type="http://schemas.openxmlformats.org/officeDocument/2006/relationships/image" Target="../media/image75.png"/><Relationship Id="rId5" Type="http://schemas.openxmlformats.org/officeDocument/2006/relationships/customXml" Target="../ink/ink4.xml"/><Relationship Id="rId15" Type="http://schemas.openxmlformats.org/officeDocument/2006/relationships/image" Target="../media/image77.png"/><Relationship Id="rId10" Type="http://schemas.openxmlformats.org/officeDocument/2006/relationships/customXml" Target="../ink/ink7.xml"/><Relationship Id="rId19" Type="http://schemas.openxmlformats.org/officeDocument/2006/relationships/image" Target="../media/image79.png"/><Relationship Id="rId4" Type="http://schemas.openxmlformats.org/officeDocument/2006/relationships/image" Target="../media/image72.png"/><Relationship Id="rId9" Type="http://schemas.openxmlformats.org/officeDocument/2006/relationships/customXml" Target="../ink/ink6.xml"/><Relationship Id="rId14" Type="http://schemas.openxmlformats.org/officeDocument/2006/relationships/customXml" Target="../ink/ink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324736FF-8158-2375-8871-EEC772502B84}"/>
              </a:ext>
            </a:extLst>
          </p:cNvPr>
          <p:cNvSpPr txBox="1"/>
          <p:nvPr/>
        </p:nvSpPr>
        <p:spPr>
          <a:xfrm>
            <a:off x="2546555" y="1445342"/>
            <a:ext cx="5309419" cy="1200329"/>
          </a:xfrm>
          <a:prstGeom prst="rect">
            <a:avLst/>
          </a:prstGeom>
          <a:noFill/>
        </p:spPr>
        <p:txBody>
          <a:bodyPr wrap="square" rtlCol="0">
            <a:spAutoFit/>
          </a:bodyPr>
          <a:lstStyle/>
          <a:p>
            <a:pPr algn="ctr"/>
            <a:r>
              <a:rPr lang="sv-SE" sz="3600" b="1" dirty="0">
                <a:solidFill>
                  <a:schemeClr val="accent5"/>
                </a:solidFill>
              </a:rPr>
              <a:t>Spela bridge 1</a:t>
            </a:r>
          </a:p>
          <a:p>
            <a:pPr algn="ctr"/>
            <a:r>
              <a:rPr lang="sv-SE" sz="3600" b="1" dirty="0">
                <a:solidFill>
                  <a:schemeClr val="accent5"/>
                </a:solidFill>
              </a:rPr>
              <a:t>Lektion 1</a:t>
            </a:r>
          </a:p>
        </p:txBody>
      </p:sp>
    </p:spTree>
    <p:extLst>
      <p:ext uri="{BB962C8B-B14F-4D97-AF65-F5344CB8AC3E}">
        <p14:creationId xmlns:p14="http://schemas.microsoft.com/office/powerpoint/2010/main" val="2659312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Rektangel 142"/>
          <p:cNvSpPr/>
          <p:nvPr/>
        </p:nvSpPr>
        <p:spPr>
          <a:xfrm>
            <a:off x="1295280" y="260280"/>
            <a:ext cx="8352720" cy="144900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1774"/>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sv-SE" sz="2800" b="1" strike="noStrike" spc="-1">
                <a:solidFill>
                  <a:srgbClr val="000000"/>
                </a:solidFill>
                <a:latin typeface="Arial"/>
              </a:rPr>
              <a:t>Dags för spel!</a:t>
            </a:r>
            <a:endParaRPr lang="sv-SE" sz="2800" b="0" strike="noStrike" spc="-1">
              <a:solidFill>
                <a:srgbClr val="000000"/>
              </a:solidFill>
              <a:latin typeface="Arial"/>
            </a:endParaRPr>
          </a:p>
          <a:p>
            <a:pPr>
              <a:spcBef>
                <a:spcPts val="1525"/>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sv-SE" sz="2400" b="0" strike="noStrike" spc="-1">
                <a:solidFill>
                  <a:srgbClr val="000000"/>
                </a:solidFill>
                <a:latin typeface="Arial"/>
              </a:rPr>
              <a:t>Framför er har ni nu en så kallad </a:t>
            </a:r>
            <a:r>
              <a:rPr lang="sv-SE" sz="2400" b="1" strike="noStrike" spc="-1">
                <a:solidFill>
                  <a:srgbClr val="000000"/>
                </a:solidFill>
                <a:latin typeface="Arial"/>
              </a:rPr>
              <a:t>bricka</a:t>
            </a:r>
            <a:r>
              <a:rPr lang="sv-SE" sz="2400" b="0" strike="noStrike" spc="-1">
                <a:solidFill>
                  <a:srgbClr val="000000"/>
                </a:solidFill>
                <a:latin typeface="Arial"/>
              </a:rPr>
              <a:t> där korten ligger fördelade till er. </a:t>
            </a:r>
          </a:p>
        </p:txBody>
      </p:sp>
      <p:sp>
        <p:nvSpPr>
          <p:cNvPr id="144" name="Rektangel 143"/>
          <p:cNvSpPr/>
          <p:nvPr/>
        </p:nvSpPr>
        <p:spPr>
          <a:xfrm>
            <a:off x="1390320" y="1916280"/>
            <a:ext cx="9794160" cy="45972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1525"/>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sv-SE" sz="2400" b="0" strike="noStrike" spc="-1">
                <a:solidFill>
                  <a:srgbClr val="000000"/>
                </a:solidFill>
                <a:latin typeface="Arial"/>
              </a:rPr>
              <a:t>Du tar ut dina kort och kontrollerar att du fått 13 kort.</a:t>
            </a:r>
          </a:p>
        </p:txBody>
      </p:sp>
      <p:sp>
        <p:nvSpPr>
          <p:cNvPr id="145" name="Rektangel 144"/>
          <p:cNvSpPr/>
          <p:nvPr/>
        </p:nvSpPr>
        <p:spPr>
          <a:xfrm>
            <a:off x="1487880" y="2637000"/>
            <a:ext cx="9696600" cy="15850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1525"/>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sv-SE" sz="2400" b="0" strike="noStrike" spc="-1">
                <a:solidFill>
                  <a:srgbClr val="000000"/>
                </a:solidFill>
                <a:latin typeface="Arial"/>
              </a:rPr>
              <a:t>Ni ska nu spela er första </a:t>
            </a:r>
            <a:r>
              <a:rPr lang="sv-SE" sz="2400" b="1" strike="noStrike" spc="-1">
                <a:solidFill>
                  <a:srgbClr val="000000"/>
                </a:solidFill>
                <a:latin typeface="Arial"/>
              </a:rPr>
              <a:t>giv</a:t>
            </a:r>
            <a:r>
              <a:rPr lang="sv-SE" sz="2400" b="0" strike="noStrike" spc="-1">
                <a:solidFill>
                  <a:srgbClr val="000000"/>
                </a:solidFill>
                <a:latin typeface="Arial"/>
              </a:rPr>
              <a:t>.</a:t>
            </a:r>
          </a:p>
          <a:p>
            <a:pPr>
              <a:spcBef>
                <a:spcPts val="1525"/>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sv-SE" sz="2400" b="0" strike="noStrike" spc="-1">
                <a:solidFill>
                  <a:srgbClr val="000000"/>
                </a:solidFill>
                <a:latin typeface="Arial"/>
              </a:rPr>
              <a:t>Nord ska vara </a:t>
            </a:r>
            <a:r>
              <a:rPr lang="sv-SE" sz="2400" b="1" strike="noStrike" spc="-1">
                <a:solidFill>
                  <a:srgbClr val="000000"/>
                </a:solidFill>
                <a:latin typeface="Arial"/>
              </a:rPr>
              <a:t>spelförare</a:t>
            </a:r>
            <a:r>
              <a:rPr lang="sv-SE" sz="2400" b="0" strike="noStrike" spc="-1">
                <a:solidFill>
                  <a:srgbClr val="000000"/>
                </a:solidFill>
                <a:latin typeface="Arial"/>
              </a:rPr>
              <a:t> och ni ska spela Sang.</a:t>
            </a:r>
          </a:p>
          <a:p>
            <a:pPr>
              <a:spcBef>
                <a:spcPts val="1525"/>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sv-SE" sz="2400" b="0" strike="noStrike" spc="-1">
                <a:solidFill>
                  <a:srgbClr val="000000"/>
                </a:solidFill>
                <a:latin typeface="Arial"/>
              </a:rPr>
              <a:t>Öst blir </a:t>
            </a:r>
            <a:r>
              <a:rPr lang="sv-SE" sz="2400" b="1" strike="noStrike" spc="-1">
                <a:solidFill>
                  <a:srgbClr val="000000"/>
                </a:solidFill>
                <a:latin typeface="Arial"/>
              </a:rPr>
              <a:t>utspelare</a:t>
            </a:r>
            <a:r>
              <a:rPr lang="sv-SE" sz="2400" b="0" strike="noStrike" spc="-1">
                <a:solidFill>
                  <a:srgbClr val="000000"/>
                </a:solidFill>
                <a:latin typeface="Arial"/>
              </a:rPr>
              <a:t> och börjar spelet med att spela ut ett av sina kort.</a:t>
            </a:r>
          </a:p>
        </p:txBody>
      </p:sp>
      <p:sp>
        <p:nvSpPr>
          <p:cNvPr id="146" name="Rektangel 145"/>
          <p:cNvSpPr/>
          <p:nvPr/>
        </p:nvSpPr>
        <p:spPr>
          <a:xfrm>
            <a:off x="1582920" y="4724280"/>
            <a:ext cx="8928720" cy="155700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1525"/>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sv-SE" sz="2400" b="0" strike="noStrike" spc="-1">
                <a:solidFill>
                  <a:srgbClr val="000000"/>
                </a:solidFill>
                <a:latin typeface="Arial"/>
              </a:rPr>
              <a:t>När Öst spelat ut är det dags för Syd att lägga upp sina kort på bordet framför sig.</a:t>
            </a:r>
            <a:br>
              <a:rPr sz="2400"/>
            </a:br>
            <a:r>
              <a:rPr lang="sv-SE" sz="2400" b="0" strike="noStrike" spc="-1">
                <a:solidFill>
                  <a:srgbClr val="000000"/>
                </a:solidFill>
                <a:latin typeface="Arial"/>
              </a:rPr>
              <a:t>Syd blir </a:t>
            </a:r>
            <a:r>
              <a:rPr lang="sv-SE" sz="2400" b="1" strike="noStrike" spc="-1">
                <a:solidFill>
                  <a:srgbClr val="000000"/>
                </a:solidFill>
                <a:latin typeface="Arial"/>
              </a:rPr>
              <a:t>träkarl</a:t>
            </a:r>
            <a:r>
              <a:rPr lang="sv-SE" sz="2400" b="0" strike="noStrike" spc="-1">
                <a:solidFill>
                  <a:srgbClr val="000000"/>
                </a:solidFill>
                <a:latin typeface="Arial"/>
              </a:rPr>
              <a:t>, vilket innebär att partnern bestämmer vilket kort som ska spelas.</a:t>
            </a:r>
          </a:p>
        </p:txBody>
      </p:sp>
    </p:spTree>
  </p:cSld>
  <p:clrMapOvr>
    <a:masterClrMapping/>
  </p:clrMapOvr>
  <p:timing>
    <p:tnLst>
      <p:par>
        <p:cTn id="1" dur="indefinite" restart="never" nodeType="tmRoot">
          <p:childTnLst>
            <p:seq>
              <p:cTn id="2" dur="indefinite" nodeType="mainSeq">
                <p:childTnLst>
                  <p:par>
                    <p:cTn id="3" dur="indefinite" fill="hold">
                      <p:stCondLst>
                        <p:cond delay="indefinite"/>
                      </p:stCondLst>
                      <p:childTnLst>
                        <p:par>
                          <p:cTn id="4" dur="indefinite" fill="hold">
                            <p:stCondLst>
                              <p:cond delay="0"/>
                            </p:stCondLst>
                            <p:childTnLst>
                              <p:par>
                                <p:cTn id="5" presetID="1" presetClass="entr" dur="indefinite"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childTnLst>
                                </p:cTn>
                              </p:par>
                            </p:childTnLst>
                          </p:cTn>
                        </p:par>
                      </p:childTnLst>
                    </p:cTn>
                  </p:par>
                  <p:par>
                    <p:cTn id="7" dur="indefinite" fill="hold">
                      <p:stCondLst>
                        <p:cond delay="indefinite"/>
                      </p:stCondLst>
                      <p:childTnLst>
                        <p:par>
                          <p:cTn id="8" dur="indefinite" fill="hold">
                            <p:stCondLst>
                              <p:cond delay="0"/>
                            </p:stCondLst>
                            <p:childTnLst>
                              <p:par>
                                <p:cTn id="9" presetID="1" presetClass="entr" dur="indefinite" fill="hold" nodeType="clickEffect">
                                  <p:stCondLst>
                                    <p:cond delay="0"/>
                                  </p:stCondLst>
                                  <p:childTnLst>
                                    <p:set>
                                      <p:cBhvr>
                                        <p:cTn id="10" dur="1" fill="hold">
                                          <p:stCondLst>
                                            <p:cond delay="0"/>
                                          </p:stCondLst>
                                        </p:cTn>
                                        <p:tgtEl>
                                          <p:spTgt spid="145"/>
                                        </p:tgtEl>
                                        <p:attrNameLst>
                                          <p:attrName>style.visibility</p:attrName>
                                        </p:attrNameLst>
                                      </p:cBhvr>
                                      <p:to>
                                        <p:strVal val="visible"/>
                                      </p:to>
                                    </p:set>
                                  </p:childTnLst>
                                </p:cTn>
                              </p:par>
                            </p:childTnLst>
                          </p:cTn>
                        </p:par>
                      </p:childTnLst>
                    </p:cTn>
                  </p:par>
                  <p:par>
                    <p:cTn id="11" dur="indefinite" fill="hold">
                      <p:stCondLst>
                        <p:cond delay="indefinite"/>
                      </p:stCondLst>
                      <p:childTnLst>
                        <p:par>
                          <p:cTn id="12" dur="indefinite" fill="hold">
                            <p:stCondLst>
                              <p:cond delay="0"/>
                            </p:stCondLst>
                            <p:childTnLst>
                              <p:par>
                                <p:cTn id="13" presetID="1" presetClass="entr" dur="indefinite" fill="hold" nodeType="clickEffect">
                                  <p:stCondLst>
                                    <p:cond delay="0"/>
                                  </p:stCondLst>
                                  <p:childTnLst>
                                    <p:set>
                                      <p:cBhvr>
                                        <p:cTn id="14" dur="1" fill="hold">
                                          <p:stCondLst>
                                            <p:cond delay="0"/>
                                          </p:stCondLst>
                                        </p:cTn>
                                        <p:tgtEl>
                                          <p:spTgt spid="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ED1AB47-FBB1-07A3-93C1-6EF3A0F22C12}"/>
              </a:ext>
            </a:extLst>
          </p:cNvPr>
          <p:cNvPicPr>
            <a:picLocks noChangeAspect="1"/>
          </p:cNvPicPr>
          <p:nvPr/>
        </p:nvPicPr>
        <p:blipFill>
          <a:blip r:embed="rId2"/>
          <a:stretch>
            <a:fillRect/>
          </a:stretch>
        </p:blipFill>
        <p:spPr>
          <a:xfrm>
            <a:off x="3737583" y="1032061"/>
            <a:ext cx="2962688" cy="5934903"/>
          </a:xfrm>
          <a:prstGeom prst="rect">
            <a:avLst/>
          </a:prstGeom>
        </p:spPr>
      </p:pic>
      <p:sp>
        <p:nvSpPr>
          <p:cNvPr id="6" name="textruta 5">
            <a:extLst>
              <a:ext uri="{FF2B5EF4-FFF2-40B4-BE49-F238E27FC236}">
                <a16:creationId xmlns:a16="http://schemas.microsoft.com/office/drawing/2014/main" id="{8EFF24B9-50F7-3D54-A03F-E425424FBDE1}"/>
              </a:ext>
            </a:extLst>
          </p:cNvPr>
          <p:cNvSpPr txBox="1"/>
          <p:nvPr/>
        </p:nvSpPr>
        <p:spPr>
          <a:xfrm>
            <a:off x="462779" y="324464"/>
            <a:ext cx="3038168" cy="523220"/>
          </a:xfrm>
          <a:prstGeom prst="rect">
            <a:avLst/>
          </a:prstGeom>
          <a:noFill/>
        </p:spPr>
        <p:txBody>
          <a:bodyPr wrap="square" rtlCol="0">
            <a:spAutoFit/>
          </a:bodyPr>
          <a:lstStyle/>
          <a:p>
            <a:r>
              <a:rPr lang="sv-SE" sz="2800" b="1" dirty="0">
                <a:solidFill>
                  <a:schemeClr val="accent6">
                    <a:lumMod val="75000"/>
                  </a:schemeClr>
                </a:solidFill>
              </a:rPr>
              <a:t>Starka händer</a:t>
            </a:r>
          </a:p>
        </p:txBody>
      </p:sp>
      <p:pic>
        <p:nvPicPr>
          <p:cNvPr id="8" name="Bildobjekt 7">
            <a:extLst>
              <a:ext uri="{FF2B5EF4-FFF2-40B4-BE49-F238E27FC236}">
                <a16:creationId xmlns:a16="http://schemas.microsoft.com/office/drawing/2014/main" id="{731103A5-149E-4D86-96C9-B94BC6FC5016}"/>
              </a:ext>
            </a:extLst>
          </p:cNvPr>
          <p:cNvPicPr>
            <a:picLocks noChangeAspect="1"/>
          </p:cNvPicPr>
          <p:nvPr/>
        </p:nvPicPr>
        <p:blipFill>
          <a:blip r:embed="rId3"/>
          <a:stretch>
            <a:fillRect/>
          </a:stretch>
        </p:blipFill>
        <p:spPr>
          <a:xfrm>
            <a:off x="3737583" y="-78658"/>
            <a:ext cx="7430537" cy="1114581"/>
          </a:xfrm>
          <a:prstGeom prst="rect">
            <a:avLst/>
          </a:prstGeom>
        </p:spPr>
      </p:pic>
      <p:sp>
        <p:nvSpPr>
          <p:cNvPr id="9" name="textruta 8">
            <a:extLst>
              <a:ext uri="{FF2B5EF4-FFF2-40B4-BE49-F238E27FC236}">
                <a16:creationId xmlns:a16="http://schemas.microsoft.com/office/drawing/2014/main" id="{F8372322-8F5D-D170-EFA8-2C1970F5FFA6}"/>
              </a:ext>
            </a:extLst>
          </p:cNvPr>
          <p:cNvSpPr txBox="1"/>
          <p:nvPr/>
        </p:nvSpPr>
        <p:spPr>
          <a:xfrm>
            <a:off x="413618" y="2025445"/>
            <a:ext cx="3136490" cy="923330"/>
          </a:xfrm>
          <a:prstGeom prst="rect">
            <a:avLst/>
          </a:prstGeom>
          <a:noFill/>
        </p:spPr>
        <p:txBody>
          <a:bodyPr wrap="square" rtlCol="0">
            <a:spAutoFit/>
          </a:bodyPr>
          <a:lstStyle/>
          <a:p>
            <a:r>
              <a:rPr lang="sv-SE" sz="1800" dirty="0">
                <a:effectLst/>
                <a:latin typeface="Calibri" panose="020F0502020204030204" pitchFamily="34" charset="0"/>
                <a:ea typeface="Calibri" panose="020F0502020204030204" pitchFamily="34" charset="0"/>
                <a:cs typeface="Times New Roman" panose="02020603050405020304" pitchFamily="18" charset="0"/>
              </a:rPr>
              <a:t>Efter den inledande budronden ger öppnaren information om sin hand.</a:t>
            </a:r>
            <a:endParaRPr lang="sv-SE" dirty="0"/>
          </a:p>
        </p:txBody>
      </p:sp>
    </p:spTree>
    <p:extLst>
      <p:ext uri="{BB962C8B-B14F-4D97-AF65-F5344CB8AC3E}">
        <p14:creationId xmlns:p14="http://schemas.microsoft.com/office/powerpoint/2010/main" val="181900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9517CCBC-5580-BE88-4B53-F9488DB2716C}"/>
              </a:ext>
            </a:extLst>
          </p:cNvPr>
          <p:cNvSpPr txBox="1"/>
          <p:nvPr/>
        </p:nvSpPr>
        <p:spPr>
          <a:xfrm>
            <a:off x="914400" y="540774"/>
            <a:ext cx="3038168" cy="523220"/>
          </a:xfrm>
          <a:prstGeom prst="rect">
            <a:avLst/>
          </a:prstGeom>
          <a:noFill/>
        </p:spPr>
        <p:txBody>
          <a:bodyPr wrap="square" rtlCol="0">
            <a:spAutoFit/>
          </a:bodyPr>
          <a:lstStyle/>
          <a:p>
            <a:r>
              <a:rPr lang="sv-SE" sz="2800" b="1" dirty="0">
                <a:solidFill>
                  <a:schemeClr val="accent6">
                    <a:lumMod val="75000"/>
                  </a:schemeClr>
                </a:solidFill>
              </a:rPr>
              <a:t>Starka händer</a:t>
            </a:r>
          </a:p>
        </p:txBody>
      </p:sp>
      <p:pic>
        <p:nvPicPr>
          <p:cNvPr id="7" name="Bildobjekt 6">
            <a:extLst>
              <a:ext uri="{FF2B5EF4-FFF2-40B4-BE49-F238E27FC236}">
                <a16:creationId xmlns:a16="http://schemas.microsoft.com/office/drawing/2014/main" id="{E00B7166-77A6-39D2-8441-FD8AEB36D5D7}"/>
              </a:ext>
            </a:extLst>
          </p:cNvPr>
          <p:cNvPicPr>
            <a:picLocks noChangeAspect="1"/>
          </p:cNvPicPr>
          <p:nvPr/>
        </p:nvPicPr>
        <p:blipFill>
          <a:blip r:embed="rId2"/>
          <a:stretch>
            <a:fillRect/>
          </a:stretch>
        </p:blipFill>
        <p:spPr>
          <a:xfrm>
            <a:off x="3515980" y="39329"/>
            <a:ext cx="7761620" cy="6858000"/>
          </a:xfrm>
          <a:prstGeom prst="rect">
            <a:avLst/>
          </a:prstGeom>
        </p:spPr>
      </p:pic>
    </p:spTree>
    <p:extLst>
      <p:ext uri="{BB962C8B-B14F-4D97-AF65-F5344CB8AC3E}">
        <p14:creationId xmlns:p14="http://schemas.microsoft.com/office/powerpoint/2010/main" val="41318436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3A7F182-4F60-ADEA-6828-1714908D8C2D}"/>
              </a:ext>
            </a:extLst>
          </p:cNvPr>
          <p:cNvPicPr>
            <a:picLocks noChangeAspect="1"/>
          </p:cNvPicPr>
          <p:nvPr/>
        </p:nvPicPr>
        <p:blipFill>
          <a:blip r:embed="rId2"/>
          <a:stretch>
            <a:fillRect/>
          </a:stretch>
        </p:blipFill>
        <p:spPr>
          <a:xfrm>
            <a:off x="3635191" y="840587"/>
            <a:ext cx="5804216" cy="4527826"/>
          </a:xfrm>
          <a:prstGeom prst="rect">
            <a:avLst/>
          </a:prstGeom>
        </p:spPr>
      </p:pic>
    </p:spTree>
    <p:extLst>
      <p:ext uri="{BB962C8B-B14F-4D97-AF65-F5344CB8AC3E}">
        <p14:creationId xmlns:p14="http://schemas.microsoft.com/office/powerpoint/2010/main" val="149957895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3" name="Bildobjekt 1"/>
          <p:cNvPicPr/>
          <p:nvPr/>
        </p:nvPicPr>
        <p:blipFill>
          <a:blip r:embed="rId2"/>
          <a:stretch/>
        </p:blipFill>
        <p:spPr>
          <a:xfrm>
            <a:off x="-2256812" y="-1702388"/>
            <a:ext cx="15999840" cy="9999000"/>
          </a:xfrm>
          <a:prstGeom prst="rect">
            <a:avLst/>
          </a:prstGeom>
          <a:ln w="0">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Bildobjekt 1"/>
          <p:cNvPicPr/>
          <p:nvPr/>
        </p:nvPicPr>
        <p:blipFill>
          <a:blip r:embed="rId2"/>
          <a:stretch/>
        </p:blipFill>
        <p:spPr>
          <a:xfrm>
            <a:off x="-1905120" y="-1571760"/>
            <a:ext cx="15999840" cy="9999000"/>
          </a:xfrm>
          <a:prstGeom prst="rect">
            <a:avLst/>
          </a:prstGeom>
          <a:ln w="0">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BD0F8E7B-EEE9-C0CD-D8C7-7CBB519D1C39}"/>
              </a:ext>
            </a:extLst>
          </p:cNvPr>
          <p:cNvPicPr>
            <a:picLocks noChangeAspect="1"/>
          </p:cNvPicPr>
          <p:nvPr/>
        </p:nvPicPr>
        <p:blipFill>
          <a:blip r:embed="rId2"/>
          <a:stretch>
            <a:fillRect/>
          </a:stretch>
        </p:blipFill>
        <p:spPr>
          <a:xfrm>
            <a:off x="2456407" y="0"/>
            <a:ext cx="7279185" cy="6858000"/>
          </a:xfrm>
          <a:prstGeom prst="rect">
            <a:avLst/>
          </a:prstGeom>
        </p:spPr>
      </p:pic>
    </p:spTree>
    <p:extLst>
      <p:ext uri="{BB962C8B-B14F-4D97-AF65-F5344CB8AC3E}">
        <p14:creationId xmlns:p14="http://schemas.microsoft.com/office/powerpoint/2010/main" val="7273853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A7355-D988-924C-DA46-5BAD666A2B2D}"/>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60791537-1F9A-0FF7-652A-44F3D4ECFA05}"/>
              </a:ext>
            </a:extLst>
          </p:cNvPr>
          <p:cNvSpPr txBox="1"/>
          <p:nvPr/>
        </p:nvSpPr>
        <p:spPr>
          <a:xfrm>
            <a:off x="2546555" y="1445342"/>
            <a:ext cx="5309419" cy="1200329"/>
          </a:xfrm>
          <a:prstGeom prst="rect">
            <a:avLst/>
          </a:prstGeom>
          <a:noFill/>
        </p:spPr>
        <p:txBody>
          <a:bodyPr wrap="square" rtlCol="0">
            <a:spAutoFit/>
          </a:bodyPr>
          <a:lstStyle/>
          <a:p>
            <a:pPr algn="ctr"/>
            <a:r>
              <a:rPr lang="sv-SE" sz="3600" b="1" dirty="0">
                <a:solidFill>
                  <a:schemeClr val="accent5"/>
                </a:solidFill>
              </a:rPr>
              <a:t>Spela bridge 1</a:t>
            </a:r>
          </a:p>
          <a:p>
            <a:pPr algn="ctr"/>
            <a:r>
              <a:rPr lang="sv-SE" sz="3600" b="1" dirty="0">
                <a:solidFill>
                  <a:schemeClr val="accent5"/>
                </a:solidFill>
              </a:rPr>
              <a:t>Lektion 11</a:t>
            </a:r>
          </a:p>
        </p:txBody>
      </p:sp>
    </p:spTree>
    <p:extLst>
      <p:ext uri="{BB962C8B-B14F-4D97-AF65-F5344CB8AC3E}">
        <p14:creationId xmlns:p14="http://schemas.microsoft.com/office/powerpoint/2010/main" val="205376151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EF697994-BA98-134F-83F2-AAA3F7FCC72B}"/>
              </a:ext>
            </a:extLst>
          </p:cNvPr>
          <p:cNvPicPr>
            <a:picLocks noChangeAspect="1"/>
          </p:cNvPicPr>
          <p:nvPr/>
        </p:nvPicPr>
        <p:blipFill>
          <a:blip r:embed="rId2"/>
          <a:stretch>
            <a:fillRect/>
          </a:stretch>
        </p:blipFill>
        <p:spPr>
          <a:xfrm>
            <a:off x="1868129" y="234390"/>
            <a:ext cx="7392432" cy="666843"/>
          </a:xfrm>
          <a:prstGeom prst="rect">
            <a:avLst/>
          </a:prstGeom>
        </p:spPr>
      </p:pic>
      <p:pic>
        <p:nvPicPr>
          <p:cNvPr id="6" name="Bildobjekt 5">
            <a:extLst>
              <a:ext uri="{FF2B5EF4-FFF2-40B4-BE49-F238E27FC236}">
                <a16:creationId xmlns:a16="http://schemas.microsoft.com/office/drawing/2014/main" id="{59E2AADC-505A-666C-CB63-BCA83A4425A3}"/>
              </a:ext>
            </a:extLst>
          </p:cNvPr>
          <p:cNvPicPr>
            <a:picLocks noChangeAspect="1"/>
          </p:cNvPicPr>
          <p:nvPr/>
        </p:nvPicPr>
        <p:blipFill>
          <a:blip r:embed="rId3"/>
          <a:stretch>
            <a:fillRect/>
          </a:stretch>
        </p:blipFill>
        <p:spPr>
          <a:xfrm>
            <a:off x="1962839" y="1314419"/>
            <a:ext cx="7735380" cy="4858428"/>
          </a:xfrm>
          <a:prstGeom prst="rect">
            <a:avLst/>
          </a:prstGeom>
        </p:spPr>
      </p:pic>
    </p:spTree>
    <p:extLst>
      <p:ext uri="{BB962C8B-B14F-4D97-AF65-F5344CB8AC3E}">
        <p14:creationId xmlns:p14="http://schemas.microsoft.com/office/powerpoint/2010/main" val="77393175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ECDADE5A-C9A9-DBDC-6BBC-00293A2CA057}"/>
              </a:ext>
            </a:extLst>
          </p:cNvPr>
          <p:cNvPicPr>
            <a:picLocks noChangeAspect="1"/>
          </p:cNvPicPr>
          <p:nvPr/>
        </p:nvPicPr>
        <p:blipFill>
          <a:blip r:embed="rId2"/>
          <a:stretch>
            <a:fillRect/>
          </a:stretch>
        </p:blipFill>
        <p:spPr>
          <a:xfrm>
            <a:off x="1516926" y="2595054"/>
            <a:ext cx="2314898" cy="2867425"/>
          </a:xfrm>
          <a:prstGeom prst="rect">
            <a:avLst/>
          </a:prstGeom>
        </p:spPr>
      </p:pic>
      <p:sp>
        <p:nvSpPr>
          <p:cNvPr id="5" name="Pratbubbla: rektangel 4">
            <a:extLst>
              <a:ext uri="{FF2B5EF4-FFF2-40B4-BE49-F238E27FC236}">
                <a16:creationId xmlns:a16="http://schemas.microsoft.com/office/drawing/2014/main" id="{461BF03F-D0DA-49E0-5542-6E57F1E78DD4}"/>
              </a:ext>
            </a:extLst>
          </p:cNvPr>
          <p:cNvSpPr/>
          <p:nvPr/>
        </p:nvSpPr>
        <p:spPr>
          <a:xfrm>
            <a:off x="5658464" y="2256504"/>
            <a:ext cx="2930013" cy="825909"/>
          </a:xfrm>
          <a:prstGeom prst="wedgeRectCallout">
            <a:avLst>
              <a:gd name="adj1" fmla="val -134580"/>
              <a:gd name="adj2" fmla="val 40190"/>
            </a:avLst>
          </a:prstGeom>
        </p:spPr>
        <p:style>
          <a:lnRef idx="2">
            <a:schemeClr val="accent6"/>
          </a:lnRef>
          <a:fillRef idx="1">
            <a:schemeClr val="lt1"/>
          </a:fillRef>
          <a:effectRef idx="0">
            <a:schemeClr val="accent6"/>
          </a:effectRef>
          <a:fontRef idx="minor">
            <a:schemeClr val="dk1"/>
          </a:fontRef>
        </p:style>
        <p:txBody>
          <a:bodyPr rtlCol="0" anchor="ctr"/>
          <a:lstStyle/>
          <a:p>
            <a:r>
              <a:rPr lang="sv-SE" dirty="0">
                <a:latin typeface="+mj-lt"/>
              </a:rPr>
              <a:t>Vi är i grön zon</a:t>
            </a:r>
          </a:p>
          <a:p>
            <a:r>
              <a:rPr lang="sv-SE" dirty="0">
                <a:latin typeface="+mj-lt"/>
              </a:rPr>
              <a:t>Motståndarna i röd zon.</a:t>
            </a:r>
          </a:p>
        </p:txBody>
      </p:sp>
      <p:sp>
        <p:nvSpPr>
          <p:cNvPr id="6" name="Pratbubbla: rektangel 5">
            <a:extLst>
              <a:ext uri="{FF2B5EF4-FFF2-40B4-BE49-F238E27FC236}">
                <a16:creationId xmlns:a16="http://schemas.microsoft.com/office/drawing/2014/main" id="{2F5C5CD6-E28A-5E8F-D16E-292D495BDA7F}"/>
              </a:ext>
            </a:extLst>
          </p:cNvPr>
          <p:cNvSpPr/>
          <p:nvPr/>
        </p:nvSpPr>
        <p:spPr>
          <a:xfrm>
            <a:off x="5658464" y="4764390"/>
            <a:ext cx="2930013" cy="825909"/>
          </a:xfrm>
          <a:prstGeom prst="wedgeRectCallout">
            <a:avLst>
              <a:gd name="adj1" fmla="val -122834"/>
              <a:gd name="adj2" fmla="val -49096"/>
            </a:avLst>
          </a:prstGeom>
        </p:spPr>
        <p:style>
          <a:lnRef idx="2">
            <a:schemeClr val="accent6"/>
          </a:lnRef>
          <a:fillRef idx="1">
            <a:schemeClr val="lt1"/>
          </a:fillRef>
          <a:effectRef idx="0">
            <a:schemeClr val="accent6"/>
          </a:effectRef>
          <a:fontRef idx="minor">
            <a:schemeClr val="dk1"/>
          </a:fontRef>
        </p:style>
        <p:txBody>
          <a:bodyPr rtlCol="0" anchor="ctr"/>
          <a:lstStyle/>
          <a:p>
            <a:r>
              <a:rPr lang="sv-SE" dirty="0">
                <a:latin typeface="+mj-lt"/>
              </a:rPr>
              <a:t>Vi är i röd zon</a:t>
            </a:r>
          </a:p>
          <a:p>
            <a:r>
              <a:rPr lang="sv-SE" dirty="0">
                <a:latin typeface="+mj-lt"/>
              </a:rPr>
              <a:t>Motståndarna i grön zon.</a:t>
            </a:r>
          </a:p>
        </p:txBody>
      </p:sp>
      <p:sp>
        <p:nvSpPr>
          <p:cNvPr id="8" name="textruta 7">
            <a:extLst>
              <a:ext uri="{FF2B5EF4-FFF2-40B4-BE49-F238E27FC236}">
                <a16:creationId xmlns:a16="http://schemas.microsoft.com/office/drawing/2014/main" id="{C3542992-AFEA-0B94-CEF2-B2459C11A114}"/>
              </a:ext>
            </a:extLst>
          </p:cNvPr>
          <p:cNvSpPr txBox="1"/>
          <p:nvPr/>
        </p:nvSpPr>
        <p:spPr>
          <a:xfrm>
            <a:off x="2804953" y="861518"/>
            <a:ext cx="2612621" cy="646331"/>
          </a:xfrm>
          <a:prstGeom prst="rect">
            <a:avLst/>
          </a:prstGeom>
          <a:noFill/>
        </p:spPr>
        <p:txBody>
          <a:bodyPr wrap="square" rtlCol="0">
            <a:spAutoFit/>
          </a:bodyPr>
          <a:lstStyle/>
          <a:p>
            <a:r>
              <a:rPr lang="sv-SE" sz="3600" b="1" dirty="0">
                <a:solidFill>
                  <a:srgbClr val="FF0000"/>
                </a:solidFill>
              </a:rPr>
              <a:t>VARNING !</a:t>
            </a:r>
          </a:p>
        </p:txBody>
      </p:sp>
    </p:spTree>
    <p:extLst>
      <p:ext uri="{BB962C8B-B14F-4D97-AF65-F5344CB8AC3E}">
        <p14:creationId xmlns:p14="http://schemas.microsoft.com/office/powerpoint/2010/main" val="310590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781336F2-AC36-A97E-ADC4-2970A00DEA20}"/>
              </a:ext>
            </a:extLst>
          </p:cNvPr>
          <p:cNvSpPr txBox="1"/>
          <p:nvPr/>
        </p:nvSpPr>
        <p:spPr>
          <a:xfrm>
            <a:off x="619432" y="314632"/>
            <a:ext cx="4522839" cy="461665"/>
          </a:xfrm>
          <a:prstGeom prst="rect">
            <a:avLst/>
          </a:prstGeom>
          <a:noFill/>
        </p:spPr>
        <p:txBody>
          <a:bodyPr wrap="square" rtlCol="0">
            <a:spAutoFit/>
          </a:bodyPr>
          <a:lstStyle/>
          <a:p>
            <a:r>
              <a:rPr lang="sv-SE" sz="2400" b="1" dirty="0">
                <a:solidFill>
                  <a:srgbClr val="00B050"/>
                </a:solidFill>
                <a:latin typeface="+mj-lt"/>
              </a:rPr>
              <a:t>Försvar mot spärröppningar</a:t>
            </a:r>
          </a:p>
        </p:txBody>
      </p:sp>
      <p:sp>
        <p:nvSpPr>
          <p:cNvPr id="3" name="textruta 2">
            <a:extLst>
              <a:ext uri="{FF2B5EF4-FFF2-40B4-BE49-F238E27FC236}">
                <a16:creationId xmlns:a16="http://schemas.microsoft.com/office/drawing/2014/main" id="{38A9722A-5506-82DF-E308-C589FCA327EC}"/>
              </a:ext>
            </a:extLst>
          </p:cNvPr>
          <p:cNvSpPr txBox="1"/>
          <p:nvPr/>
        </p:nvSpPr>
        <p:spPr>
          <a:xfrm>
            <a:off x="717755" y="1425678"/>
            <a:ext cx="10284542" cy="369332"/>
          </a:xfrm>
          <a:prstGeom prst="rect">
            <a:avLst/>
          </a:prstGeom>
          <a:noFill/>
        </p:spPr>
        <p:txBody>
          <a:bodyPr wrap="square" rtlCol="0">
            <a:spAutoFit/>
          </a:bodyPr>
          <a:lstStyle/>
          <a:p>
            <a:r>
              <a:rPr lang="sv-SE" dirty="0"/>
              <a:t>Om motståndarna </a:t>
            </a:r>
            <a:r>
              <a:rPr lang="sv-SE" dirty="0" err="1"/>
              <a:t>spärröppnar</a:t>
            </a:r>
            <a:r>
              <a:rPr lang="sv-SE" dirty="0"/>
              <a:t> ska man fortsätta ungefär som om de öppnat på 1-ricksnivån.</a:t>
            </a:r>
          </a:p>
        </p:txBody>
      </p:sp>
      <p:graphicFrame>
        <p:nvGraphicFramePr>
          <p:cNvPr id="5" name="Tabell 4">
            <a:extLst>
              <a:ext uri="{FF2B5EF4-FFF2-40B4-BE49-F238E27FC236}">
                <a16:creationId xmlns:a16="http://schemas.microsoft.com/office/drawing/2014/main" id="{F5649F4F-5C10-04C8-A182-BC65E2C9D6C0}"/>
              </a:ext>
            </a:extLst>
          </p:cNvPr>
          <p:cNvGraphicFramePr>
            <a:graphicFrameLocks noGrp="1"/>
          </p:cNvGraphicFramePr>
          <p:nvPr>
            <p:extLst>
              <p:ext uri="{D42A27DB-BD31-4B8C-83A1-F6EECF244321}">
                <p14:modId xmlns:p14="http://schemas.microsoft.com/office/powerpoint/2010/main" val="3954869763"/>
              </p:ext>
            </p:extLst>
          </p:nvPr>
        </p:nvGraphicFramePr>
        <p:xfrm>
          <a:off x="1078271" y="2184672"/>
          <a:ext cx="9048954" cy="2936240"/>
        </p:xfrm>
        <a:graphic>
          <a:graphicData uri="http://schemas.openxmlformats.org/drawingml/2006/table">
            <a:tbl>
              <a:tblPr firstRow="1" bandRow="1">
                <a:tableStyleId>{5C22544A-7EE6-4342-B048-85BDC9FD1C3A}</a:tableStyleId>
              </a:tblPr>
              <a:tblGrid>
                <a:gridCol w="3016318">
                  <a:extLst>
                    <a:ext uri="{9D8B030D-6E8A-4147-A177-3AD203B41FA5}">
                      <a16:colId xmlns:a16="http://schemas.microsoft.com/office/drawing/2014/main" val="1229803834"/>
                    </a:ext>
                  </a:extLst>
                </a:gridCol>
                <a:gridCol w="3016318">
                  <a:extLst>
                    <a:ext uri="{9D8B030D-6E8A-4147-A177-3AD203B41FA5}">
                      <a16:colId xmlns:a16="http://schemas.microsoft.com/office/drawing/2014/main" val="1849206356"/>
                    </a:ext>
                  </a:extLst>
                </a:gridCol>
                <a:gridCol w="3016318">
                  <a:extLst>
                    <a:ext uri="{9D8B030D-6E8A-4147-A177-3AD203B41FA5}">
                      <a16:colId xmlns:a16="http://schemas.microsoft.com/office/drawing/2014/main" val="526283294"/>
                    </a:ext>
                  </a:extLst>
                </a:gridCol>
              </a:tblGrid>
              <a:tr h="370840">
                <a:tc>
                  <a:txBody>
                    <a:bodyPr/>
                    <a:lstStyle/>
                    <a:p>
                      <a:endParaRPr lang="sv-SE"/>
                    </a:p>
                  </a:txBody>
                  <a:tcPr/>
                </a:tc>
                <a:tc>
                  <a:txBody>
                    <a:bodyPr/>
                    <a:lstStyle/>
                    <a:p>
                      <a:endParaRPr lang="sv-SE"/>
                    </a:p>
                  </a:txBody>
                  <a:tcPr/>
                </a:tc>
                <a:tc>
                  <a:txBody>
                    <a:bodyPr/>
                    <a:lstStyle/>
                    <a:p>
                      <a:endParaRPr lang="sv-SE" dirty="0"/>
                    </a:p>
                  </a:txBody>
                  <a:tcPr/>
                </a:tc>
                <a:extLst>
                  <a:ext uri="{0D108BD9-81ED-4DB2-BD59-A6C34878D82A}">
                    <a16:rowId xmlns:a16="http://schemas.microsoft.com/office/drawing/2014/main" val="62602233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Färginkliv</a:t>
                      </a:r>
                    </a:p>
                    <a:p>
                      <a:endParaRPr lang="sv-SE" dirty="0"/>
                    </a:p>
                  </a:txBody>
                  <a:tcPr/>
                </a:tc>
                <a:tc>
                  <a:txBody>
                    <a:bodyPr/>
                    <a:lstStyle/>
                    <a:p>
                      <a:r>
                        <a:rPr lang="sv-SE" dirty="0"/>
                        <a:t>12 -17 </a:t>
                      </a:r>
                      <a:r>
                        <a:rPr lang="sv-SE" dirty="0" err="1"/>
                        <a:t>hp</a:t>
                      </a:r>
                      <a:endParaRPr lang="sv-SE" dirty="0"/>
                    </a:p>
                  </a:txBody>
                  <a:tcPr/>
                </a:tc>
                <a:tc>
                  <a:txBody>
                    <a:bodyPr/>
                    <a:lstStyle/>
                    <a:p>
                      <a:pPr marL="0" indent="0">
                        <a:buNone/>
                      </a:pPr>
                      <a:r>
                        <a:rPr lang="sv-SE" dirty="0"/>
                        <a:t>5-korts på 2-läget</a:t>
                      </a:r>
                    </a:p>
                    <a:p>
                      <a:pPr marL="0" indent="0">
                        <a:buNone/>
                      </a:pPr>
                      <a:r>
                        <a:rPr lang="sv-SE" dirty="0"/>
                        <a:t>6-korts på 3-läget</a:t>
                      </a:r>
                    </a:p>
                  </a:txBody>
                  <a:tcPr/>
                </a:tc>
                <a:extLst>
                  <a:ext uri="{0D108BD9-81ED-4DB2-BD59-A6C34878D82A}">
                    <a16:rowId xmlns:a16="http://schemas.microsoft.com/office/drawing/2014/main" val="124594777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NT-inkliv</a:t>
                      </a:r>
                    </a:p>
                    <a:p>
                      <a:endParaRPr lang="sv-SE" dirty="0"/>
                    </a:p>
                  </a:txBody>
                  <a:tcPr/>
                </a:tc>
                <a:tc>
                  <a:txBody>
                    <a:bodyPr/>
                    <a:lstStyle/>
                    <a:p>
                      <a:r>
                        <a:rPr lang="sv-SE" dirty="0"/>
                        <a:t>15 -17 </a:t>
                      </a:r>
                      <a:r>
                        <a:rPr lang="sv-SE" dirty="0" err="1"/>
                        <a:t>hp</a:t>
                      </a:r>
                      <a:endParaRPr lang="sv-SE" dirty="0"/>
                    </a:p>
                  </a:txBody>
                  <a:tcPr/>
                </a:tc>
                <a:tc>
                  <a:txBody>
                    <a:bodyPr/>
                    <a:lstStyle/>
                    <a:p>
                      <a:r>
                        <a:rPr lang="sv-SE" dirty="0"/>
                        <a:t>Håll i öppningsfärgen</a:t>
                      </a:r>
                    </a:p>
                  </a:txBody>
                  <a:tcPr/>
                </a:tc>
                <a:extLst>
                  <a:ext uri="{0D108BD9-81ED-4DB2-BD59-A6C34878D82A}">
                    <a16:rowId xmlns:a16="http://schemas.microsoft.com/office/drawing/2014/main" val="37195846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UD</a:t>
                      </a:r>
                    </a:p>
                    <a:p>
                      <a:endParaRPr lang="sv-SE" dirty="0"/>
                    </a:p>
                  </a:txBody>
                  <a:tcPr/>
                </a:tc>
                <a:tc>
                  <a:txBody>
                    <a:bodyPr/>
                    <a:lstStyle/>
                    <a:p>
                      <a:r>
                        <a:rPr lang="sv-SE" dirty="0"/>
                        <a:t>12+ </a:t>
                      </a:r>
                      <a:r>
                        <a:rPr lang="sv-SE" dirty="0" err="1"/>
                        <a:t>hp</a:t>
                      </a:r>
                      <a:endParaRPr lang="sv-SE" dirty="0"/>
                    </a:p>
                  </a:txBody>
                  <a:tcPr/>
                </a:tc>
                <a:tc>
                  <a:txBody>
                    <a:bodyPr/>
                    <a:lstStyle/>
                    <a:p>
                      <a:r>
                        <a:rPr lang="sv-SE" dirty="0"/>
                        <a:t>3 kort i vardera objudna färger</a:t>
                      </a:r>
                    </a:p>
                    <a:p>
                      <a:endParaRPr lang="sv-SE" dirty="0"/>
                    </a:p>
                  </a:txBody>
                  <a:tcPr/>
                </a:tc>
                <a:extLst>
                  <a:ext uri="{0D108BD9-81ED-4DB2-BD59-A6C34878D82A}">
                    <a16:rowId xmlns:a16="http://schemas.microsoft.com/office/drawing/2014/main" val="2833704151"/>
                  </a:ext>
                </a:extLst>
              </a:tr>
              <a:tr h="370840">
                <a:tc>
                  <a:txBody>
                    <a:bodyPr/>
                    <a:lstStyle/>
                    <a:p>
                      <a:r>
                        <a:rPr lang="sv-SE" dirty="0"/>
                        <a:t>UD</a:t>
                      </a:r>
                    </a:p>
                  </a:txBody>
                  <a:tcPr/>
                </a:tc>
                <a:tc>
                  <a:txBody>
                    <a:bodyPr/>
                    <a:lstStyle/>
                    <a:p>
                      <a:r>
                        <a:rPr lang="sv-SE" dirty="0"/>
                        <a:t>18+ </a:t>
                      </a:r>
                      <a:r>
                        <a:rPr lang="sv-SE" dirty="0" err="1"/>
                        <a:t>hp</a:t>
                      </a:r>
                      <a:endParaRPr lang="sv-SE" dirty="0"/>
                    </a:p>
                  </a:txBody>
                  <a:tcPr/>
                </a:tc>
                <a:tc>
                  <a:txBody>
                    <a:bodyPr/>
                    <a:lstStyle/>
                    <a:p>
                      <a:endParaRPr lang="sv-SE" dirty="0"/>
                    </a:p>
                  </a:txBody>
                  <a:tcPr/>
                </a:tc>
                <a:extLst>
                  <a:ext uri="{0D108BD9-81ED-4DB2-BD59-A6C34878D82A}">
                    <a16:rowId xmlns:a16="http://schemas.microsoft.com/office/drawing/2014/main" val="3332011846"/>
                  </a:ext>
                </a:extLst>
              </a:tr>
            </a:tbl>
          </a:graphicData>
        </a:graphic>
      </p:graphicFrame>
    </p:spTree>
    <p:extLst>
      <p:ext uri="{BB962C8B-B14F-4D97-AF65-F5344CB8AC3E}">
        <p14:creationId xmlns:p14="http://schemas.microsoft.com/office/powerpoint/2010/main" val="1184754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Bildobjekt 4"/>
          <p:cNvPicPr/>
          <p:nvPr/>
        </p:nvPicPr>
        <p:blipFill>
          <a:blip r:embed="rId2"/>
          <a:stretch/>
        </p:blipFill>
        <p:spPr>
          <a:xfrm>
            <a:off x="-1519200" y="-1537560"/>
            <a:ext cx="15999840" cy="9999000"/>
          </a:xfrm>
          <a:prstGeom prst="rect">
            <a:avLst/>
          </a:prstGeom>
          <a:ln w="0">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5" name="Bildobjekt 1"/>
          <p:cNvPicPr/>
          <p:nvPr/>
        </p:nvPicPr>
        <p:blipFill>
          <a:blip r:embed="rId2"/>
          <a:stretch/>
        </p:blipFill>
        <p:spPr>
          <a:xfrm>
            <a:off x="-1905120" y="-1571760"/>
            <a:ext cx="15999840" cy="9999000"/>
          </a:xfrm>
          <a:prstGeom prst="rect">
            <a:avLst/>
          </a:prstGeom>
          <a:ln w="0">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A855C570-82A6-18F3-817C-D2D39EB0D41B}"/>
              </a:ext>
            </a:extLst>
          </p:cNvPr>
          <p:cNvPicPr>
            <a:picLocks noChangeAspect="1"/>
          </p:cNvPicPr>
          <p:nvPr/>
        </p:nvPicPr>
        <p:blipFill>
          <a:blip r:embed="rId2"/>
          <a:stretch>
            <a:fillRect/>
          </a:stretch>
        </p:blipFill>
        <p:spPr>
          <a:xfrm>
            <a:off x="330591" y="177507"/>
            <a:ext cx="2333951" cy="628738"/>
          </a:xfrm>
          <a:prstGeom prst="rect">
            <a:avLst/>
          </a:prstGeom>
        </p:spPr>
      </p:pic>
      <p:pic>
        <p:nvPicPr>
          <p:cNvPr id="6" name="Bildobjekt 5">
            <a:extLst>
              <a:ext uri="{FF2B5EF4-FFF2-40B4-BE49-F238E27FC236}">
                <a16:creationId xmlns:a16="http://schemas.microsoft.com/office/drawing/2014/main" id="{A96C8F4A-9708-9978-2756-50055E236EF8}"/>
              </a:ext>
            </a:extLst>
          </p:cNvPr>
          <p:cNvPicPr>
            <a:picLocks noChangeAspect="1"/>
          </p:cNvPicPr>
          <p:nvPr/>
        </p:nvPicPr>
        <p:blipFill>
          <a:blip r:embed="rId3"/>
          <a:stretch>
            <a:fillRect/>
          </a:stretch>
        </p:blipFill>
        <p:spPr>
          <a:xfrm>
            <a:off x="2027293" y="806245"/>
            <a:ext cx="6544588" cy="5477639"/>
          </a:xfrm>
          <a:prstGeom prst="rect">
            <a:avLst/>
          </a:prstGeom>
        </p:spPr>
      </p:pic>
      <p:pic>
        <p:nvPicPr>
          <p:cNvPr id="8" name="Bildobjekt 7">
            <a:extLst>
              <a:ext uri="{FF2B5EF4-FFF2-40B4-BE49-F238E27FC236}">
                <a16:creationId xmlns:a16="http://schemas.microsoft.com/office/drawing/2014/main" id="{E8AEF446-633E-B3B7-37B6-F8B381376771}"/>
              </a:ext>
            </a:extLst>
          </p:cNvPr>
          <p:cNvPicPr>
            <a:picLocks noChangeAspect="1"/>
          </p:cNvPicPr>
          <p:nvPr/>
        </p:nvPicPr>
        <p:blipFill>
          <a:blip r:embed="rId4"/>
          <a:stretch>
            <a:fillRect/>
          </a:stretch>
        </p:blipFill>
        <p:spPr>
          <a:xfrm>
            <a:off x="734546" y="992008"/>
            <a:ext cx="1819529" cy="885949"/>
          </a:xfrm>
          <a:prstGeom prst="rect">
            <a:avLst/>
          </a:prstGeom>
        </p:spPr>
      </p:pic>
      <p:pic>
        <p:nvPicPr>
          <p:cNvPr id="10" name="Bildobjekt 9">
            <a:extLst>
              <a:ext uri="{FF2B5EF4-FFF2-40B4-BE49-F238E27FC236}">
                <a16:creationId xmlns:a16="http://schemas.microsoft.com/office/drawing/2014/main" id="{38A452C3-8638-BCFD-C70C-0C7720C79B13}"/>
              </a:ext>
            </a:extLst>
          </p:cNvPr>
          <p:cNvPicPr>
            <a:picLocks noChangeAspect="1"/>
          </p:cNvPicPr>
          <p:nvPr/>
        </p:nvPicPr>
        <p:blipFill>
          <a:blip r:embed="rId5"/>
          <a:stretch>
            <a:fillRect/>
          </a:stretch>
        </p:blipFill>
        <p:spPr>
          <a:xfrm>
            <a:off x="543039" y="4888579"/>
            <a:ext cx="2705478" cy="809738"/>
          </a:xfrm>
          <a:prstGeom prst="rect">
            <a:avLst/>
          </a:prstGeom>
        </p:spPr>
      </p:pic>
      <p:pic>
        <p:nvPicPr>
          <p:cNvPr id="12" name="Bildobjekt 11">
            <a:extLst>
              <a:ext uri="{FF2B5EF4-FFF2-40B4-BE49-F238E27FC236}">
                <a16:creationId xmlns:a16="http://schemas.microsoft.com/office/drawing/2014/main" id="{06AE1611-1BD6-655E-2370-EB5434215909}"/>
              </a:ext>
            </a:extLst>
          </p:cNvPr>
          <p:cNvPicPr>
            <a:picLocks noChangeAspect="1"/>
          </p:cNvPicPr>
          <p:nvPr/>
        </p:nvPicPr>
        <p:blipFill>
          <a:blip r:embed="rId6"/>
          <a:stretch>
            <a:fillRect/>
          </a:stretch>
        </p:blipFill>
        <p:spPr>
          <a:xfrm>
            <a:off x="9745549" y="36849"/>
            <a:ext cx="1771897" cy="2486372"/>
          </a:xfrm>
          <a:prstGeom prst="rect">
            <a:avLst/>
          </a:prstGeom>
        </p:spPr>
      </p:pic>
      <p:pic>
        <p:nvPicPr>
          <p:cNvPr id="14" name="Bildobjekt 13">
            <a:extLst>
              <a:ext uri="{FF2B5EF4-FFF2-40B4-BE49-F238E27FC236}">
                <a16:creationId xmlns:a16="http://schemas.microsoft.com/office/drawing/2014/main" id="{B967C1F9-9A75-90BC-6E7D-18373B6DCAD8}"/>
              </a:ext>
            </a:extLst>
          </p:cNvPr>
          <p:cNvPicPr>
            <a:picLocks noChangeAspect="1"/>
          </p:cNvPicPr>
          <p:nvPr/>
        </p:nvPicPr>
        <p:blipFill>
          <a:blip r:embed="rId7"/>
          <a:stretch>
            <a:fillRect/>
          </a:stretch>
        </p:blipFill>
        <p:spPr>
          <a:xfrm>
            <a:off x="9334449" y="2523221"/>
            <a:ext cx="2562583" cy="790685"/>
          </a:xfrm>
          <a:prstGeom prst="rect">
            <a:avLst/>
          </a:prstGeom>
        </p:spPr>
      </p:pic>
      <p:sp>
        <p:nvSpPr>
          <p:cNvPr id="15" name="textruta 14">
            <a:extLst>
              <a:ext uri="{FF2B5EF4-FFF2-40B4-BE49-F238E27FC236}">
                <a16:creationId xmlns:a16="http://schemas.microsoft.com/office/drawing/2014/main" id="{CC7AAFAE-5B63-672D-5020-272378AF7AF0}"/>
              </a:ext>
            </a:extLst>
          </p:cNvPr>
          <p:cNvSpPr txBox="1"/>
          <p:nvPr/>
        </p:nvSpPr>
        <p:spPr>
          <a:xfrm>
            <a:off x="8571881" y="3558409"/>
            <a:ext cx="3431458" cy="923330"/>
          </a:xfrm>
          <a:prstGeom prst="rect">
            <a:avLst/>
          </a:prstGeom>
          <a:noFill/>
        </p:spPr>
        <p:txBody>
          <a:bodyPr wrap="square" rtlCol="0">
            <a:spAutoFit/>
          </a:bodyPr>
          <a:lstStyle/>
          <a:p>
            <a:r>
              <a:rPr lang="sv-SE" dirty="0"/>
              <a:t>Med stor sannolikhet får Nord spela 4♠.</a:t>
            </a:r>
          </a:p>
          <a:p>
            <a:r>
              <a:rPr lang="sv-SE" dirty="0"/>
              <a:t>Hur går det?</a:t>
            </a:r>
          </a:p>
        </p:txBody>
      </p:sp>
      <p:sp>
        <p:nvSpPr>
          <p:cNvPr id="16" name="textruta 15">
            <a:extLst>
              <a:ext uri="{FF2B5EF4-FFF2-40B4-BE49-F238E27FC236}">
                <a16:creationId xmlns:a16="http://schemas.microsoft.com/office/drawing/2014/main" id="{135F95E8-C8D6-908D-FDDE-730E3111964E}"/>
              </a:ext>
            </a:extLst>
          </p:cNvPr>
          <p:cNvSpPr txBox="1"/>
          <p:nvPr/>
        </p:nvSpPr>
        <p:spPr>
          <a:xfrm>
            <a:off x="8662219" y="4888579"/>
            <a:ext cx="3146323" cy="1200329"/>
          </a:xfrm>
          <a:prstGeom prst="rect">
            <a:avLst/>
          </a:prstGeom>
          <a:noFill/>
        </p:spPr>
        <p:txBody>
          <a:bodyPr wrap="square" rtlCol="0">
            <a:spAutoFit/>
          </a:bodyPr>
          <a:lstStyle/>
          <a:p>
            <a:r>
              <a:rPr lang="sv-SE" dirty="0"/>
              <a:t>Två </a:t>
            </a:r>
            <a:r>
              <a:rPr lang="sv-SE" dirty="0" err="1"/>
              <a:t>odubblade</a:t>
            </a:r>
            <a:r>
              <a:rPr lang="sv-SE" dirty="0"/>
              <a:t> straffar ger 100 p till ÖV.</a:t>
            </a:r>
          </a:p>
          <a:p>
            <a:r>
              <a:rPr lang="sv-SE" dirty="0"/>
              <a:t>Om ÖV fått spela 4</a:t>
            </a:r>
            <a:r>
              <a:rPr lang="sv-SE" dirty="0">
                <a:solidFill>
                  <a:srgbClr val="FF0000"/>
                </a:solidFill>
              </a:rPr>
              <a:t>♥</a:t>
            </a:r>
            <a:r>
              <a:rPr lang="sv-SE" dirty="0"/>
              <a:t> +2 hade de fått 680 p. </a:t>
            </a:r>
          </a:p>
        </p:txBody>
      </p:sp>
    </p:spTree>
    <p:extLst>
      <p:ext uri="{BB962C8B-B14F-4D97-AF65-F5344CB8AC3E}">
        <p14:creationId xmlns:p14="http://schemas.microsoft.com/office/powerpoint/2010/main" val="428060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6" name="Bildobjekt 1"/>
          <p:cNvPicPr/>
          <p:nvPr/>
        </p:nvPicPr>
        <p:blipFill>
          <a:blip r:embed="rId2"/>
          <a:stretch/>
        </p:blipFill>
        <p:spPr>
          <a:xfrm>
            <a:off x="-1903920" y="-1461228"/>
            <a:ext cx="15999840" cy="9999000"/>
          </a:xfrm>
          <a:prstGeom prst="rect">
            <a:avLst/>
          </a:prstGeom>
          <a:ln w="0">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A1346-9EA0-01D3-C22F-62685D42D4C8}"/>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9CA5A47C-9D38-568A-30BB-6D7B97D49A45}"/>
              </a:ext>
            </a:extLst>
          </p:cNvPr>
          <p:cNvSpPr txBox="1"/>
          <p:nvPr/>
        </p:nvSpPr>
        <p:spPr>
          <a:xfrm>
            <a:off x="2546555" y="1445342"/>
            <a:ext cx="5309419" cy="1200329"/>
          </a:xfrm>
          <a:prstGeom prst="rect">
            <a:avLst/>
          </a:prstGeom>
          <a:noFill/>
        </p:spPr>
        <p:txBody>
          <a:bodyPr wrap="square" rtlCol="0">
            <a:spAutoFit/>
          </a:bodyPr>
          <a:lstStyle/>
          <a:p>
            <a:pPr algn="ctr"/>
            <a:r>
              <a:rPr lang="sv-SE" sz="3600" b="1" dirty="0">
                <a:solidFill>
                  <a:schemeClr val="accent5"/>
                </a:solidFill>
              </a:rPr>
              <a:t>Spela bridge 1</a:t>
            </a:r>
          </a:p>
          <a:p>
            <a:pPr algn="ctr"/>
            <a:r>
              <a:rPr lang="sv-SE" sz="3600" b="1" dirty="0">
                <a:solidFill>
                  <a:schemeClr val="accent5"/>
                </a:solidFill>
              </a:rPr>
              <a:t>Lektion 12</a:t>
            </a:r>
          </a:p>
        </p:txBody>
      </p:sp>
    </p:spTree>
    <p:extLst>
      <p:ext uri="{BB962C8B-B14F-4D97-AF65-F5344CB8AC3E}">
        <p14:creationId xmlns:p14="http://schemas.microsoft.com/office/powerpoint/2010/main" val="269056750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14A8B199-7F4B-8C2D-CF0C-12C8CC8C601A}"/>
              </a:ext>
            </a:extLst>
          </p:cNvPr>
          <p:cNvSpPr txBox="1"/>
          <p:nvPr/>
        </p:nvSpPr>
        <p:spPr>
          <a:xfrm>
            <a:off x="393290" y="285135"/>
            <a:ext cx="3146323" cy="523220"/>
          </a:xfrm>
          <a:prstGeom prst="rect">
            <a:avLst/>
          </a:prstGeom>
          <a:noFill/>
        </p:spPr>
        <p:txBody>
          <a:bodyPr wrap="square" rtlCol="0">
            <a:spAutoFit/>
          </a:bodyPr>
          <a:lstStyle/>
          <a:p>
            <a:r>
              <a:rPr lang="sv-SE" sz="2800" b="1" dirty="0">
                <a:solidFill>
                  <a:srgbClr val="0070C0"/>
                </a:solidFill>
              </a:rPr>
              <a:t>Styrkemarkering</a:t>
            </a:r>
          </a:p>
        </p:txBody>
      </p:sp>
      <p:pic>
        <p:nvPicPr>
          <p:cNvPr id="4" name="Bildobjekt 3">
            <a:extLst>
              <a:ext uri="{FF2B5EF4-FFF2-40B4-BE49-F238E27FC236}">
                <a16:creationId xmlns:a16="http://schemas.microsoft.com/office/drawing/2014/main" id="{6EC01E3B-00CC-DB84-3433-6060AB3D1E37}"/>
              </a:ext>
            </a:extLst>
          </p:cNvPr>
          <p:cNvPicPr>
            <a:picLocks noChangeAspect="1"/>
          </p:cNvPicPr>
          <p:nvPr/>
        </p:nvPicPr>
        <p:blipFill>
          <a:blip r:embed="rId2"/>
          <a:stretch>
            <a:fillRect/>
          </a:stretch>
        </p:blipFill>
        <p:spPr>
          <a:xfrm>
            <a:off x="1546319" y="613969"/>
            <a:ext cx="6487430" cy="5630061"/>
          </a:xfrm>
          <a:prstGeom prst="rect">
            <a:avLst/>
          </a:prstGeom>
        </p:spPr>
      </p:pic>
      <p:pic>
        <p:nvPicPr>
          <p:cNvPr id="6" name="Bildobjekt 5">
            <a:extLst>
              <a:ext uri="{FF2B5EF4-FFF2-40B4-BE49-F238E27FC236}">
                <a16:creationId xmlns:a16="http://schemas.microsoft.com/office/drawing/2014/main" id="{C86AF844-AA80-EA18-306D-4B36C1FE6843}"/>
              </a:ext>
            </a:extLst>
          </p:cNvPr>
          <p:cNvPicPr>
            <a:picLocks noChangeAspect="1"/>
          </p:cNvPicPr>
          <p:nvPr/>
        </p:nvPicPr>
        <p:blipFill>
          <a:blip r:embed="rId3"/>
          <a:stretch>
            <a:fillRect/>
          </a:stretch>
        </p:blipFill>
        <p:spPr>
          <a:xfrm>
            <a:off x="568360" y="1010047"/>
            <a:ext cx="1914792" cy="905001"/>
          </a:xfrm>
          <a:prstGeom prst="rect">
            <a:avLst/>
          </a:prstGeom>
        </p:spPr>
      </p:pic>
      <p:pic>
        <p:nvPicPr>
          <p:cNvPr id="8" name="Bildobjekt 7">
            <a:extLst>
              <a:ext uri="{FF2B5EF4-FFF2-40B4-BE49-F238E27FC236}">
                <a16:creationId xmlns:a16="http://schemas.microsoft.com/office/drawing/2014/main" id="{0B5EBD5F-4B9D-A1A9-122D-3B1354F8E177}"/>
              </a:ext>
            </a:extLst>
          </p:cNvPr>
          <p:cNvPicPr>
            <a:picLocks noChangeAspect="1"/>
          </p:cNvPicPr>
          <p:nvPr/>
        </p:nvPicPr>
        <p:blipFill>
          <a:blip r:embed="rId4"/>
          <a:stretch>
            <a:fillRect/>
          </a:stretch>
        </p:blipFill>
        <p:spPr>
          <a:xfrm>
            <a:off x="408544" y="4746469"/>
            <a:ext cx="1838582" cy="838317"/>
          </a:xfrm>
          <a:prstGeom prst="rect">
            <a:avLst/>
          </a:prstGeom>
        </p:spPr>
      </p:pic>
      <p:pic>
        <p:nvPicPr>
          <p:cNvPr id="10" name="Bildobjekt 9">
            <a:extLst>
              <a:ext uri="{FF2B5EF4-FFF2-40B4-BE49-F238E27FC236}">
                <a16:creationId xmlns:a16="http://schemas.microsoft.com/office/drawing/2014/main" id="{83D4AC16-97A7-2723-5636-DB9DBFCD0727}"/>
              </a:ext>
            </a:extLst>
          </p:cNvPr>
          <p:cNvPicPr>
            <a:picLocks noChangeAspect="1"/>
          </p:cNvPicPr>
          <p:nvPr/>
        </p:nvPicPr>
        <p:blipFill>
          <a:blip r:embed="rId5"/>
          <a:stretch>
            <a:fillRect/>
          </a:stretch>
        </p:blipFill>
        <p:spPr>
          <a:xfrm>
            <a:off x="9537821" y="322785"/>
            <a:ext cx="1562318" cy="1276528"/>
          </a:xfrm>
          <a:prstGeom prst="rect">
            <a:avLst/>
          </a:prstGeom>
        </p:spPr>
      </p:pic>
      <p:pic>
        <p:nvPicPr>
          <p:cNvPr id="12" name="Bildobjekt 11">
            <a:extLst>
              <a:ext uri="{FF2B5EF4-FFF2-40B4-BE49-F238E27FC236}">
                <a16:creationId xmlns:a16="http://schemas.microsoft.com/office/drawing/2014/main" id="{97273432-24D5-D8F3-9760-377150E67BA1}"/>
              </a:ext>
            </a:extLst>
          </p:cNvPr>
          <p:cNvPicPr>
            <a:picLocks noChangeAspect="1"/>
          </p:cNvPicPr>
          <p:nvPr/>
        </p:nvPicPr>
        <p:blipFill>
          <a:blip r:embed="rId6"/>
          <a:stretch>
            <a:fillRect/>
          </a:stretch>
        </p:blipFill>
        <p:spPr>
          <a:xfrm>
            <a:off x="9537821" y="2060395"/>
            <a:ext cx="1886213" cy="1448002"/>
          </a:xfrm>
          <a:prstGeom prst="rect">
            <a:avLst/>
          </a:prstGeom>
        </p:spPr>
      </p:pic>
      <p:sp>
        <p:nvSpPr>
          <p:cNvPr id="13" name="textruta 12">
            <a:extLst>
              <a:ext uri="{FF2B5EF4-FFF2-40B4-BE49-F238E27FC236}">
                <a16:creationId xmlns:a16="http://schemas.microsoft.com/office/drawing/2014/main" id="{DEFCFB9D-1124-E3CB-379F-75B29A78C81F}"/>
              </a:ext>
            </a:extLst>
          </p:cNvPr>
          <p:cNvSpPr txBox="1"/>
          <p:nvPr/>
        </p:nvSpPr>
        <p:spPr>
          <a:xfrm>
            <a:off x="8750710" y="4572000"/>
            <a:ext cx="2812025" cy="1477328"/>
          </a:xfrm>
          <a:prstGeom prst="rect">
            <a:avLst/>
          </a:prstGeom>
          <a:noFill/>
        </p:spPr>
        <p:txBody>
          <a:bodyPr wrap="square" rtlCol="0">
            <a:spAutoFit/>
          </a:bodyPr>
          <a:lstStyle/>
          <a:p>
            <a:r>
              <a:rPr lang="sv-SE" dirty="0"/>
              <a:t>Genom att saka ett lågt kort i den färg jag vill att partnern ska spela.</a:t>
            </a:r>
            <a:br>
              <a:rPr lang="sv-SE" dirty="0"/>
            </a:br>
            <a:r>
              <a:rPr lang="sv-SE" dirty="0"/>
              <a:t>I sista hjärterspelet sakar öst ♠2.</a:t>
            </a:r>
          </a:p>
        </p:txBody>
      </p:sp>
    </p:spTree>
    <p:extLst>
      <p:ext uri="{BB962C8B-B14F-4D97-AF65-F5344CB8AC3E}">
        <p14:creationId xmlns:p14="http://schemas.microsoft.com/office/powerpoint/2010/main" val="264701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BCB953C-938C-5AD1-4134-7EB5A269053C}"/>
              </a:ext>
            </a:extLst>
          </p:cNvPr>
          <p:cNvPicPr>
            <a:picLocks noChangeAspect="1"/>
          </p:cNvPicPr>
          <p:nvPr/>
        </p:nvPicPr>
        <p:blipFill>
          <a:blip r:embed="rId2"/>
          <a:stretch>
            <a:fillRect/>
          </a:stretch>
        </p:blipFill>
        <p:spPr>
          <a:xfrm>
            <a:off x="3309548" y="904522"/>
            <a:ext cx="5572903" cy="5048955"/>
          </a:xfrm>
          <a:prstGeom prst="rect">
            <a:avLst/>
          </a:prstGeom>
        </p:spPr>
      </p:pic>
      <p:sp>
        <p:nvSpPr>
          <p:cNvPr id="4" name="textruta 3">
            <a:extLst>
              <a:ext uri="{FF2B5EF4-FFF2-40B4-BE49-F238E27FC236}">
                <a16:creationId xmlns:a16="http://schemas.microsoft.com/office/drawing/2014/main" id="{523D71E8-D870-5098-954B-54FCDBA97BCA}"/>
              </a:ext>
            </a:extLst>
          </p:cNvPr>
          <p:cNvSpPr txBox="1"/>
          <p:nvPr/>
        </p:nvSpPr>
        <p:spPr>
          <a:xfrm>
            <a:off x="462116" y="904522"/>
            <a:ext cx="2930013" cy="369332"/>
          </a:xfrm>
          <a:prstGeom prst="rect">
            <a:avLst/>
          </a:prstGeom>
          <a:noFill/>
        </p:spPr>
        <p:txBody>
          <a:bodyPr wrap="square" rtlCol="0">
            <a:spAutoFit/>
          </a:bodyPr>
          <a:lstStyle/>
          <a:p>
            <a:r>
              <a:rPr lang="sv-SE" dirty="0"/>
              <a:t>Syd är spelförare i 4</a:t>
            </a:r>
            <a:r>
              <a:rPr lang="sv-SE" dirty="0">
                <a:solidFill>
                  <a:srgbClr val="FF0000"/>
                </a:solidFill>
              </a:rPr>
              <a:t>♥</a:t>
            </a:r>
          </a:p>
        </p:txBody>
      </p:sp>
      <p:sp>
        <p:nvSpPr>
          <p:cNvPr id="5" name="textruta 4">
            <a:extLst>
              <a:ext uri="{FF2B5EF4-FFF2-40B4-BE49-F238E27FC236}">
                <a16:creationId xmlns:a16="http://schemas.microsoft.com/office/drawing/2014/main" id="{AECEFBCB-A887-43ED-6500-A0CB119FC72D}"/>
              </a:ext>
            </a:extLst>
          </p:cNvPr>
          <p:cNvSpPr txBox="1"/>
          <p:nvPr/>
        </p:nvSpPr>
        <p:spPr>
          <a:xfrm>
            <a:off x="462116" y="1875192"/>
            <a:ext cx="3106993" cy="369332"/>
          </a:xfrm>
          <a:prstGeom prst="rect">
            <a:avLst/>
          </a:prstGeom>
          <a:noFill/>
        </p:spPr>
        <p:txBody>
          <a:bodyPr wrap="square" rtlCol="0">
            <a:spAutoFit/>
          </a:bodyPr>
          <a:lstStyle/>
          <a:p>
            <a:r>
              <a:rPr lang="sv-SE" dirty="0"/>
              <a:t>Vilket blir utspelet från Väst?</a:t>
            </a:r>
          </a:p>
        </p:txBody>
      </p:sp>
      <p:sp>
        <p:nvSpPr>
          <p:cNvPr id="6" name="textruta 5">
            <a:extLst>
              <a:ext uri="{FF2B5EF4-FFF2-40B4-BE49-F238E27FC236}">
                <a16:creationId xmlns:a16="http://schemas.microsoft.com/office/drawing/2014/main" id="{71CF5EFA-6E0C-5D9C-14E7-35489FD28239}"/>
              </a:ext>
            </a:extLst>
          </p:cNvPr>
          <p:cNvSpPr txBox="1"/>
          <p:nvPr/>
        </p:nvSpPr>
        <p:spPr>
          <a:xfrm>
            <a:off x="8485239" y="904522"/>
            <a:ext cx="2762865" cy="646331"/>
          </a:xfrm>
          <a:prstGeom prst="rect">
            <a:avLst/>
          </a:prstGeom>
          <a:noFill/>
        </p:spPr>
        <p:txBody>
          <a:bodyPr wrap="square" rtlCol="0">
            <a:spAutoFit/>
          </a:bodyPr>
          <a:lstStyle/>
          <a:p>
            <a:r>
              <a:rPr lang="sv-SE" dirty="0"/>
              <a:t>Hur blir fortsättningen i spelet?</a:t>
            </a:r>
          </a:p>
        </p:txBody>
      </p:sp>
    </p:spTree>
    <p:extLst>
      <p:ext uri="{BB962C8B-B14F-4D97-AF65-F5344CB8AC3E}">
        <p14:creationId xmlns:p14="http://schemas.microsoft.com/office/powerpoint/2010/main" val="96270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7A19E876-E8C3-8275-E9D6-3873533DAE01}"/>
              </a:ext>
            </a:extLst>
          </p:cNvPr>
          <p:cNvPicPr>
            <a:picLocks noChangeAspect="1"/>
          </p:cNvPicPr>
          <p:nvPr/>
        </p:nvPicPr>
        <p:blipFill>
          <a:blip r:embed="rId2"/>
          <a:stretch>
            <a:fillRect/>
          </a:stretch>
        </p:blipFill>
        <p:spPr>
          <a:xfrm>
            <a:off x="3959740" y="978023"/>
            <a:ext cx="2896004" cy="4115374"/>
          </a:xfrm>
          <a:prstGeom prst="rect">
            <a:avLst/>
          </a:prstGeom>
        </p:spPr>
      </p:pic>
    </p:spTree>
    <p:extLst>
      <p:ext uri="{BB962C8B-B14F-4D97-AF65-F5344CB8AC3E}">
        <p14:creationId xmlns:p14="http://schemas.microsoft.com/office/powerpoint/2010/main" val="254905321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7" name="Bildobjekt 1"/>
          <p:cNvPicPr/>
          <p:nvPr/>
        </p:nvPicPr>
        <p:blipFill>
          <a:blip r:embed="rId2"/>
          <a:stretch/>
        </p:blipFill>
        <p:spPr>
          <a:xfrm>
            <a:off x="-1903920" y="-1570500"/>
            <a:ext cx="15999840" cy="9999000"/>
          </a:xfrm>
          <a:prstGeom prst="rect">
            <a:avLst/>
          </a:prstGeom>
          <a:ln w="0">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bildbanksillustrationer, clip art samt tecknat material och ikoner med falling poker playing cards, casino winner background. realistic 3d flying card deck, joker, king, queen and ace. blackjack vector concept - bridge kortspel">
            <a:extLst>
              <a:ext uri="{FF2B5EF4-FFF2-40B4-BE49-F238E27FC236}">
                <a16:creationId xmlns:a16="http://schemas.microsoft.com/office/drawing/2014/main" id="{041AE2AD-9761-AFC1-E3AA-2159CBE055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6251"/>
            <a:ext cx="12250994" cy="6125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33285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a:extLst>
              <a:ext uri="{FF2B5EF4-FFF2-40B4-BE49-F238E27FC236}">
                <a16:creationId xmlns:a16="http://schemas.microsoft.com/office/drawing/2014/main" id="{90798A02-4724-9A2D-3067-B02E744EA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3610" y="127819"/>
            <a:ext cx="50069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a:extLst>
              <a:ext uri="{FF2B5EF4-FFF2-40B4-BE49-F238E27FC236}">
                <a16:creationId xmlns:a16="http://schemas.microsoft.com/office/drawing/2014/main" id="{6689D5E6-DACB-138C-B9DF-94A1D4A995AB}"/>
              </a:ext>
            </a:extLst>
          </p:cNvPr>
          <p:cNvSpPr txBox="1"/>
          <p:nvPr/>
        </p:nvSpPr>
        <p:spPr>
          <a:xfrm>
            <a:off x="6912076" y="580103"/>
            <a:ext cx="4788311" cy="1938992"/>
          </a:xfrm>
          <a:prstGeom prst="rect">
            <a:avLst/>
          </a:prstGeom>
          <a:noFill/>
        </p:spPr>
        <p:txBody>
          <a:bodyPr wrap="square" rtlCol="0">
            <a:spAutoFit/>
          </a:bodyPr>
          <a:lstStyle/>
          <a:p>
            <a:r>
              <a:rPr lang="sv-SE" sz="2400" b="0" i="0" dirty="0">
                <a:solidFill>
                  <a:srgbClr val="202122"/>
                </a:solidFill>
                <a:effectLst/>
                <a:latin typeface="Arial" panose="020B0604020202020204" pitchFamily="34" charset="0"/>
              </a:rPr>
              <a:t>Kock blev svensk mästare i bridge ett flertal gånger under 1940-talet. Kock deltog i flera EM och vann 1939 och 1952 EM-guld i bridge.</a:t>
            </a:r>
            <a:endParaRPr lang="sv-SE" sz="2400" dirty="0"/>
          </a:p>
        </p:txBody>
      </p:sp>
    </p:spTree>
    <p:extLst>
      <p:ext uri="{BB962C8B-B14F-4D97-AF65-F5344CB8AC3E}">
        <p14:creationId xmlns:p14="http://schemas.microsoft.com/office/powerpoint/2010/main" val="33060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Bildobjekt 3"/>
          <p:cNvPicPr/>
          <p:nvPr/>
        </p:nvPicPr>
        <p:blipFill>
          <a:blip r:embed="rId2"/>
          <a:srcRect l="11963" t="9224" r="14499" b="10412"/>
          <a:stretch/>
        </p:blipFill>
        <p:spPr>
          <a:xfrm>
            <a:off x="960120" y="360"/>
            <a:ext cx="10019520" cy="6842520"/>
          </a:xfrm>
          <a:prstGeom prst="rect">
            <a:avLst/>
          </a:prstGeom>
          <a:ln w="0">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PlaceHolder 1"/>
          <p:cNvSpPr>
            <a:spLocks noGrp="1"/>
          </p:cNvSpPr>
          <p:nvPr>
            <p:ph type="title"/>
          </p:nvPr>
        </p:nvSpPr>
        <p:spPr>
          <a:xfrm>
            <a:off x="838080" y="365040"/>
            <a:ext cx="10513440" cy="1323360"/>
          </a:xfrm>
          <a:prstGeom prst="rect">
            <a:avLst/>
          </a:prstGeom>
          <a:noFill/>
          <a:ln w="0">
            <a:noFill/>
          </a:ln>
        </p:spPr>
        <p:txBody>
          <a:bodyPr lIns="0" tIns="0" rIns="0" bIns="0" anchor="ctr">
            <a:noAutofit/>
          </a:bodyPr>
          <a:lstStyle/>
          <a:p>
            <a:pPr indent="0">
              <a:lnSpc>
                <a:spcPct val="100000"/>
              </a:lnSpc>
              <a:buNone/>
              <a:tabLst>
                <a:tab pos="0" algn="l"/>
              </a:tabLst>
            </a:pPr>
            <a:r>
              <a:rPr lang="sv-SE" sz="1800" b="1" u="sng" strike="noStrike" spc="-1" dirty="0">
                <a:solidFill>
                  <a:srgbClr val="000000"/>
                </a:solidFill>
                <a:uFillTx/>
                <a:latin typeface="Calibri"/>
              </a:rPr>
              <a:t>Godspela</a:t>
            </a:r>
            <a:endParaRPr lang="sv-SE" sz="1800" b="0" strike="noStrike" spc="-1" dirty="0">
              <a:latin typeface="Arial"/>
            </a:endParaRPr>
          </a:p>
        </p:txBody>
      </p:sp>
      <p:pic>
        <p:nvPicPr>
          <p:cNvPr id="150" name="Bildobjekt 149"/>
          <p:cNvPicPr/>
          <p:nvPr/>
        </p:nvPicPr>
        <p:blipFill>
          <a:blip r:embed="rId2"/>
          <a:stretch/>
        </p:blipFill>
        <p:spPr>
          <a:xfrm>
            <a:off x="3519360" y="689760"/>
            <a:ext cx="4148640" cy="5328720"/>
          </a:xfrm>
          <a:prstGeom prst="rect">
            <a:avLst/>
          </a:prstGeom>
          <a:ln w="0">
            <a:noFill/>
          </a:ln>
        </p:spPr>
      </p:pic>
      <p:sp>
        <p:nvSpPr>
          <p:cNvPr id="2" name="textruta 1">
            <a:extLst>
              <a:ext uri="{FF2B5EF4-FFF2-40B4-BE49-F238E27FC236}">
                <a16:creationId xmlns:a16="http://schemas.microsoft.com/office/drawing/2014/main" id="{5F7E8E3A-6856-29DB-E854-0CF074D9ED27}"/>
              </a:ext>
            </a:extLst>
          </p:cNvPr>
          <p:cNvSpPr txBox="1"/>
          <p:nvPr/>
        </p:nvSpPr>
        <p:spPr>
          <a:xfrm>
            <a:off x="442452" y="1602658"/>
            <a:ext cx="2271251" cy="2585323"/>
          </a:xfrm>
          <a:prstGeom prst="rect">
            <a:avLst/>
          </a:prstGeom>
          <a:noFill/>
        </p:spPr>
        <p:txBody>
          <a:bodyPr wrap="square" rtlCol="0">
            <a:spAutoFit/>
          </a:bodyPr>
          <a:lstStyle/>
          <a:p>
            <a:r>
              <a:rPr lang="sv-SE" dirty="0"/>
              <a:t>Syd är spelförare i ett sangkontrakt.</a:t>
            </a:r>
          </a:p>
          <a:p>
            <a:endParaRPr lang="sv-SE" dirty="0"/>
          </a:p>
          <a:p>
            <a:r>
              <a:rPr lang="sv-SE" dirty="0"/>
              <a:t>Väst spelar ut </a:t>
            </a:r>
            <a:r>
              <a:rPr lang="sv-SE" dirty="0" err="1"/>
              <a:t>Hj</a:t>
            </a:r>
            <a:r>
              <a:rPr lang="sv-SE" dirty="0"/>
              <a:t> K</a:t>
            </a:r>
          </a:p>
          <a:p>
            <a:endParaRPr lang="sv-SE" dirty="0"/>
          </a:p>
          <a:p>
            <a:r>
              <a:rPr lang="sv-SE" dirty="0"/>
              <a:t>Hur ska syd spela för att vinna så många stick som möjligt?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PlaceHolder 1"/>
          <p:cNvSpPr>
            <a:spLocks noGrp="1"/>
          </p:cNvSpPr>
          <p:nvPr>
            <p:ph type="title"/>
          </p:nvPr>
        </p:nvSpPr>
        <p:spPr>
          <a:xfrm>
            <a:off x="900000" y="720000"/>
            <a:ext cx="10513440" cy="1323360"/>
          </a:xfrm>
          <a:prstGeom prst="rect">
            <a:avLst/>
          </a:prstGeom>
          <a:noFill/>
          <a:ln w="0">
            <a:noFill/>
          </a:ln>
        </p:spPr>
        <p:txBody>
          <a:bodyPr lIns="0" tIns="0" rIns="0" bIns="0" anchor="ctr">
            <a:noAutofit/>
          </a:bodyPr>
          <a:lstStyle/>
          <a:p>
            <a:pPr indent="0">
              <a:lnSpc>
                <a:spcPct val="100000"/>
              </a:lnSpc>
              <a:buNone/>
              <a:tabLst>
                <a:tab pos="0" algn="l"/>
              </a:tabLst>
            </a:pPr>
            <a:r>
              <a:rPr lang="sv-SE" sz="1800" b="1" u="sng" strike="noStrike" spc="-1">
                <a:solidFill>
                  <a:srgbClr val="000000"/>
                </a:solidFill>
                <a:uFillTx/>
                <a:latin typeface="Calibri"/>
              </a:rPr>
              <a:t>Godspela</a:t>
            </a:r>
            <a:endParaRPr lang="sv-SE" sz="1800" b="0" strike="noStrike" spc="-1">
              <a:latin typeface="Arial"/>
            </a:endParaRPr>
          </a:p>
        </p:txBody>
      </p:sp>
      <p:pic>
        <p:nvPicPr>
          <p:cNvPr id="152" name="Bildobjekt 151"/>
          <p:cNvPicPr/>
          <p:nvPr/>
        </p:nvPicPr>
        <p:blipFill>
          <a:blip r:embed="rId2"/>
          <a:stretch/>
        </p:blipFill>
        <p:spPr>
          <a:xfrm>
            <a:off x="2757240" y="900000"/>
            <a:ext cx="5880960" cy="5218200"/>
          </a:xfrm>
          <a:prstGeom prst="rect">
            <a:avLst/>
          </a:prstGeom>
          <a:ln w="0">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A354A89E-A88F-87FB-88C2-6A905744C961}"/>
              </a:ext>
            </a:extLst>
          </p:cNvPr>
          <p:cNvSpPr txBox="1"/>
          <p:nvPr/>
        </p:nvSpPr>
        <p:spPr>
          <a:xfrm>
            <a:off x="619432" y="658761"/>
            <a:ext cx="8809703" cy="5632311"/>
          </a:xfrm>
          <a:prstGeom prst="rect">
            <a:avLst/>
          </a:prstGeom>
          <a:noFill/>
        </p:spPr>
        <p:txBody>
          <a:bodyPr wrap="square" rtlCol="0">
            <a:spAutoFit/>
          </a:bodyPr>
          <a:lstStyle/>
          <a:p>
            <a:r>
              <a:rPr lang="sv-SE" sz="2400" b="1" dirty="0"/>
              <a:t>Bricka nr 2</a:t>
            </a:r>
          </a:p>
          <a:p>
            <a:r>
              <a:rPr lang="sv-SE" sz="2400" dirty="0"/>
              <a:t>Öst är spelförare</a:t>
            </a:r>
          </a:p>
          <a:p>
            <a:r>
              <a:rPr lang="sv-SE" sz="2400" dirty="0"/>
              <a:t>Syd spelar ut</a:t>
            </a:r>
          </a:p>
          <a:p>
            <a:endParaRPr lang="sv-SE" sz="2400" dirty="0"/>
          </a:p>
          <a:p>
            <a:r>
              <a:rPr lang="sv-SE" sz="2400" b="1" dirty="0"/>
              <a:t>Bricka nr 3</a:t>
            </a:r>
          </a:p>
          <a:p>
            <a:r>
              <a:rPr lang="sv-SE" sz="2400" dirty="0"/>
              <a:t>Syd är spelförare</a:t>
            </a:r>
          </a:p>
          <a:p>
            <a:r>
              <a:rPr lang="sv-SE" sz="2400" dirty="0"/>
              <a:t>Väst spelar ut</a:t>
            </a:r>
          </a:p>
          <a:p>
            <a:endParaRPr lang="sv-SE" sz="2400" dirty="0"/>
          </a:p>
          <a:p>
            <a:r>
              <a:rPr lang="sv-SE" sz="2400" b="1" dirty="0"/>
              <a:t>Bricka nr 4</a:t>
            </a:r>
          </a:p>
          <a:p>
            <a:r>
              <a:rPr lang="sv-SE" sz="2400" dirty="0"/>
              <a:t>Väst är spelförare</a:t>
            </a:r>
          </a:p>
          <a:p>
            <a:r>
              <a:rPr lang="sv-SE" sz="2400" dirty="0"/>
              <a:t>Nord spelar ut</a:t>
            </a:r>
          </a:p>
          <a:p>
            <a:endParaRPr lang="sv-SE" sz="2400" dirty="0"/>
          </a:p>
          <a:p>
            <a:r>
              <a:rPr lang="sv-SE" sz="2400" b="1" dirty="0"/>
              <a:t>Bricka nr 5</a:t>
            </a:r>
          </a:p>
          <a:p>
            <a:r>
              <a:rPr lang="sv-SE" sz="2400" dirty="0"/>
              <a:t>Nord är spelförare</a:t>
            </a:r>
          </a:p>
          <a:p>
            <a:r>
              <a:rPr lang="sv-SE" sz="2400" dirty="0"/>
              <a:t>Öst spelar ut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5BC6A0CF-5546-227B-2B46-2E0FF838BE4A}"/>
              </a:ext>
            </a:extLst>
          </p:cNvPr>
          <p:cNvSpPr txBox="1"/>
          <p:nvPr/>
        </p:nvSpPr>
        <p:spPr>
          <a:xfrm>
            <a:off x="658761" y="639097"/>
            <a:ext cx="10146891" cy="1477328"/>
          </a:xfrm>
          <a:prstGeom prst="rect">
            <a:avLst/>
          </a:prstGeom>
          <a:noFill/>
        </p:spPr>
        <p:txBody>
          <a:bodyPr wrap="square" rtlCol="0">
            <a:spAutoFit/>
          </a:bodyPr>
          <a:lstStyle/>
          <a:p>
            <a:r>
              <a:rPr lang="sv-SE" b="1" dirty="0" err="1"/>
              <a:t>Funbridge</a:t>
            </a:r>
            <a:endParaRPr lang="sv-SE" b="1" dirty="0"/>
          </a:p>
          <a:p>
            <a:endParaRPr lang="sv-SE" dirty="0"/>
          </a:p>
          <a:p>
            <a:r>
              <a:rPr lang="sv-SE" dirty="0"/>
              <a:t>Du kan öva på dagens lektion hemma vid datorn  eller på surfplattan.</a:t>
            </a:r>
          </a:p>
          <a:p>
            <a:endParaRPr lang="sv-SE" dirty="0"/>
          </a:p>
          <a:p>
            <a:r>
              <a:rPr lang="sv-SE" b="1" dirty="0"/>
              <a:t>www.funbridge.com</a:t>
            </a:r>
          </a:p>
        </p:txBody>
      </p:sp>
      <p:pic>
        <p:nvPicPr>
          <p:cNvPr id="3" name="Bildobjekt 2">
            <a:extLst>
              <a:ext uri="{FF2B5EF4-FFF2-40B4-BE49-F238E27FC236}">
                <a16:creationId xmlns:a16="http://schemas.microsoft.com/office/drawing/2014/main" id="{5A441F67-D184-9AEA-DA82-DFBA6BD39ADA}"/>
              </a:ext>
            </a:extLst>
          </p:cNvPr>
          <p:cNvPicPr>
            <a:picLocks noChangeAspect="1"/>
          </p:cNvPicPr>
          <p:nvPr/>
        </p:nvPicPr>
        <p:blipFill>
          <a:blip r:embed="rId2"/>
          <a:stretch>
            <a:fillRect/>
          </a:stretch>
        </p:blipFill>
        <p:spPr>
          <a:xfrm>
            <a:off x="3785572" y="3023234"/>
            <a:ext cx="2143125" cy="214312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324736FF-8158-2375-8871-EEC772502B84}"/>
              </a:ext>
            </a:extLst>
          </p:cNvPr>
          <p:cNvSpPr txBox="1"/>
          <p:nvPr/>
        </p:nvSpPr>
        <p:spPr>
          <a:xfrm>
            <a:off x="2546555" y="1445342"/>
            <a:ext cx="5309419" cy="1200329"/>
          </a:xfrm>
          <a:prstGeom prst="rect">
            <a:avLst/>
          </a:prstGeom>
          <a:noFill/>
        </p:spPr>
        <p:txBody>
          <a:bodyPr wrap="square" rtlCol="0">
            <a:spAutoFit/>
          </a:bodyPr>
          <a:lstStyle/>
          <a:p>
            <a:pPr algn="ctr"/>
            <a:r>
              <a:rPr lang="sv-SE" sz="3600" b="1" dirty="0">
                <a:solidFill>
                  <a:schemeClr val="accent5"/>
                </a:solidFill>
              </a:rPr>
              <a:t>Spela bridge 1</a:t>
            </a:r>
          </a:p>
          <a:p>
            <a:pPr algn="ctr"/>
            <a:r>
              <a:rPr lang="sv-SE" sz="3600" b="1" dirty="0">
                <a:solidFill>
                  <a:schemeClr val="accent5"/>
                </a:solidFill>
              </a:rPr>
              <a:t>Lektion 2</a:t>
            </a:r>
          </a:p>
        </p:txBody>
      </p:sp>
    </p:spTree>
    <p:extLst>
      <p:ext uri="{BB962C8B-B14F-4D97-AF65-F5344CB8AC3E}">
        <p14:creationId xmlns:p14="http://schemas.microsoft.com/office/powerpoint/2010/main" val="2585753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a:extLst>
              <a:ext uri="{FF2B5EF4-FFF2-40B4-BE49-F238E27FC236}">
                <a16:creationId xmlns:a16="http://schemas.microsoft.com/office/drawing/2014/main" id="{8D0FDEDD-D0E1-3442-A609-A2A8CB3D1E35}"/>
              </a:ext>
            </a:extLst>
          </p:cNvPr>
          <p:cNvSpPr>
            <a:spLocks noGrp="1" noChangeArrowheads="1"/>
          </p:cNvSpPr>
          <p:nvPr>
            <p:ph type="title" idx="4294967295"/>
          </p:nvPr>
        </p:nvSpPr>
        <p:spPr>
          <a:xfrm>
            <a:off x="1847850" y="549275"/>
            <a:ext cx="7537450" cy="1143000"/>
          </a:xfrm>
        </p:spPr>
        <p:txBody>
          <a:bodyPr/>
          <a:lstStyle/>
          <a:p>
            <a:pPr algn="l" eaLnBrk="1" hangingPunct="1"/>
            <a:r>
              <a:rPr lang="sv-SE" altLang="sv-SE" dirty="0">
                <a:latin typeface="Eras Ultra ITC" pitchFamily="34" charset="0"/>
              </a:rPr>
              <a:t>Lite repetition...</a:t>
            </a:r>
            <a:endParaRPr lang="sv-SE" altLang="sv-SE" dirty="0"/>
          </a:p>
        </p:txBody>
      </p:sp>
      <p:sp>
        <p:nvSpPr>
          <p:cNvPr id="10243" name="Rectangle 5">
            <a:extLst>
              <a:ext uri="{FF2B5EF4-FFF2-40B4-BE49-F238E27FC236}">
                <a16:creationId xmlns:a16="http://schemas.microsoft.com/office/drawing/2014/main" id="{6DEEB7E0-041D-E32A-1786-942FF224A22E}"/>
              </a:ext>
            </a:extLst>
          </p:cNvPr>
          <p:cNvSpPr>
            <a:spLocks noGrp="1" noChangeArrowheads="1"/>
          </p:cNvSpPr>
          <p:nvPr>
            <p:ph type="body" idx="4294967295"/>
          </p:nvPr>
        </p:nvSpPr>
        <p:spPr>
          <a:xfrm>
            <a:off x="1905000" y="1981200"/>
            <a:ext cx="4114800" cy="4114800"/>
          </a:xfrm>
        </p:spPr>
        <p:txBody>
          <a:bodyPr/>
          <a:lstStyle/>
          <a:p>
            <a:pPr eaLnBrk="1" hangingPunct="1">
              <a:buFontTx/>
              <a:buNone/>
            </a:pPr>
            <a:r>
              <a:rPr lang="sv-SE" altLang="sv-SE" sz="2400">
                <a:latin typeface="Tahoma" panose="020B0604030504040204" pitchFamily="34" charset="0"/>
                <a:cs typeface="Tahoma" panose="020B0604030504040204" pitchFamily="34" charset="0"/>
              </a:rPr>
              <a:t>1. Den som sköter spelet kallas ”spelförare” </a:t>
            </a:r>
          </a:p>
          <a:p>
            <a:pPr eaLnBrk="1" hangingPunct="1">
              <a:buFontTx/>
              <a:buNone/>
            </a:pPr>
            <a:r>
              <a:rPr lang="sv-SE" altLang="sv-SE" sz="2400">
                <a:latin typeface="Tahoma" panose="020B0604030504040204" pitchFamily="34" charset="0"/>
                <a:cs typeface="Tahoma" panose="020B0604030504040204" pitchFamily="34" charset="0"/>
              </a:rPr>
              <a:t>2. Den som spelar ut kallas ”utspelare”.</a:t>
            </a:r>
          </a:p>
          <a:p>
            <a:pPr eaLnBrk="1" hangingPunct="1">
              <a:buFontTx/>
              <a:buNone/>
            </a:pPr>
            <a:r>
              <a:rPr lang="sv-SE" altLang="sv-SE" sz="2400">
                <a:latin typeface="Tahoma" panose="020B0604030504040204" pitchFamily="34" charset="0"/>
                <a:cs typeface="Tahoma" panose="020B0604030504040204" pitchFamily="34" charset="0"/>
              </a:rPr>
              <a:t>3. Den som är partner till spelföraren kallas  ”träkarl”</a:t>
            </a:r>
          </a:p>
          <a:p>
            <a:pPr eaLnBrk="1" hangingPunct="1">
              <a:buFontTx/>
              <a:buNone/>
            </a:pPr>
            <a:r>
              <a:rPr lang="sv-SE" altLang="sv-SE" sz="2400">
                <a:latin typeface="Tahoma" panose="020B0604030504040204" pitchFamily="34" charset="0"/>
                <a:cs typeface="Tahoma" panose="020B0604030504040204" pitchFamily="34" charset="0"/>
              </a:rPr>
              <a:t>4. Den fjärde personen är ”försvarsspelare”,  vilket också utspelaren är så snart han spelat ut.</a:t>
            </a:r>
            <a:endParaRPr lang="sv-SE" altLang="sv-SE">
              <a:latin typeface="Tahoma" panose="020B0604030504040204" pitchFamily="34" charset="0"/>
              <a:cs typeface="Tahoma" panose="020B0604030504040204" pitchFamily="34" charset="0"/>
            </a:endParaRPr>
          </a:p>
          <a:p>
            <a:pPr eaLnBrk="1" hangingPunct="1">
              <a:buFontTx/>
              <a:buNone/>
            </a:pPr>
            <a:endParaRPr lang="sv-SE" altLang="sv-SE"/>
          </a:p>
        </p:txBody>
      </p:sp>
      <p:sp>
        <p:nvSpPr>
          <p:cNvPr id="12292" name="Text Box 9">
            <a:extLst>
              <a:ext uri="{FF2B5EF4-FFF2-40B4-BE49-F238E27FC236}">
                <a16:creationId xmlns:a16="http://schemas.microsoft.com/office/drawing/2014/main" id="{1187B8CE-80A8-D0E4-900E-CA5961E02703}"/>
              </a:ext>
            </a:extLst>
          </p:cNvPr>
          <p:cNvSpPr txBox="1">
            <a:spLocks noChangeArrowheads="1"/>
          </p:cNvSpPr>
          <p:nvPr/>
        </p:nvSpPr>
        <p:spPr bwMode="auto">
          <a:xfrm>
            <a:off x="5241925" y="4681539"/>
            <a:ext cx="18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FontTx/>
              <a:buNone/>
            </a:pPr>
            <a:endParaRPr lang="sv-SE" altLang="sv-SE" sz="3000">
              <a:latin typeface="Tahoma" panose="020B0604030504040204" pitchFamily="34" charset="0"/>
            </a:endParaRPr>
          </a:p>
        </p:txBody>
      </p:sp>
      <p:graphicFrame>
        <p:nvGraphicFramePr>
          <p:cNvPr id="12293" name="Object 14">
            <a:extLst>
              <a:ext uri="{FF2B5EF4-FFF2-40B4-BE49-F238E27FC236}">
                <a16:creationId xmlns:a16="http://schemas.microsoft.com/office/drawing/2014/main" id="{C96D8C97-C756-8718-2291-D0E7377FDDB4}"/>
              </a:ext>
            </a:extLst>
          </p:cNvPr>
          <p:cNvGraphicFramePr>
            <a:graphicFrameLocks noChangeAspect="1"/>
          </p:cNvGraphicFramePr>
          <p:nvPr/>
        </p:nvGraphicFramePr>
        <p:xfrm>
          <a:off x="6248400" y="2743200"/>
          <a:ext cx="914400" cy="1295400"/>
        </p:xfrm>
        <a:graphic>
          <a:graphicData uri="http://schemas.openxmlformats.org/presentationml/2006/ole">
            <mc:AlternateContent xmlns:mc="http://schemas.openxmlformats.org/markup-compatibility/2006">
              <mc:Choice xmlns:v="urn:schemas-microsoft-com:vml" Requires="v">
                <p:oleObj name="Clip" r:id="rId2" imgW="3228571" imgH="4571429" progId="MS_ClipArt_Gallery.5">
                  <p:embed/>
                </p:oleObj>
              </mc:Choice>
              <mc:Fallback>
                <p:oleObj name="Clip" r:id="rId2" imgW="3228571" imgH="4571429" progId="MS_ClipArt_Gallery.5">
                  <p:embed/>
                  <p:pic>
                    <p:nvPicPr>
                      <p:cNvPr id="12293" name="Object 14">
                        <a:extLst>
                          <a:ext uri="{FF2B5EF4-FFF2-40B4-BE49-F238E27FC236}">
                            <a16:creationId xmlns:a16="http://schemas.microsoft.com/office/drawing/2014/main" id="{C96D8C97-C756-8718-2291-D0E7377FDD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743200"/>
                        <a:ext cx="914400"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294" name="Object 12">
            <a:extLst>
              <a:ext uri="{FF2B5EF4-FFF2-40B4-BE49-F238E27FC236}">
                <a16:creationId xmlns:a16="http://schemas.microsoft.com/office/drawing/2014/main" id="{895B7782-9281-A485-44BE-1B5BF3444926}"/>
              </a:ext>
            </a:extLst>
          </p:cNvPr>
          <p:cNvGraphicFramePr>
            <a:graphicFrameLocks noChangeAspect="1"/>
          </p:cNvGraphicFramePr>
          <p:nvPr/>
        </p:nvGraphicFramePr>
        <p:xfrm>
          <a:off x="6248400" y="3124200"/>
          <a:ext cx="914400" cy="1295400"/>
        </p:xfrm>
        <a:graphic>
          <a:graphicData uri="http://schemas.openxmlformats.org/presentationml/2006/ole">
            <mc:AlternateContent xmlns:mc="http://schemas.openxmlformats.org/markup-compatibility/2006">
              <mc:Choice xmlns:v="urn:schemas-microsoft-com:vml" Requires="v">
                <p:oleObj name="Clip" r:id="rId4" imgW="3228571" imgH="4571429" progId="MS_ClipArt_Gallery.5">
                  <p:embed/>
                </p:oleObj>
              </mc:Choice>
              <mc:Fallback>
                <p:oleObj name="Clip" r:id="rId4" imgW="3228571" imgH="4571429" progId="MS_ClipArt_Gallery.5">
                  <p:embed/>
                  <p:pic>
                    <p:nvPicPr>
                      <p:cNvPr id="12294" name="Object 12">
                        <a:extLst>
                          <a:ext uri="{FF2B5EF4-FFF2-40B4-BE49-F238E27FC236}">
                            <a16:creationId xmlns:a16="http://schemas.microsoft.com/office/drawing/2014/main" id="{895B7782-9281-A485-44BE-1B5BF34449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3124200"/>
                        <a:ext cx="914400"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295" name="Object 11">
            <a:extLst>
              <a:ext uri="{FF2B5EF4-FFF2-40B4-BE49-F238E27FC236}">
                <a16:creationId xmlns:a16="http://schemas.microsoft.com/office/drawing/2014/main" id="{072DACF0-FE48-FF22-2948-BEF54D72CFDC}"/>
              </a:ext>
            </a:extLst>
          </p:cNvPr>
          <p:cNvGraphicFramePr>
            <a:graphicFrameLocks noChangeAspect="1"/>
          </p:cNvGraphicFramePr>
          <p:nvPr/>
        </p:nvGraphicFramePr>
        <p:xfrm>
          <a:off x="6248400" y="3505200"/>
          <a:ext cx="914400" cy="1295400"/>
        </p:xfrm>
        <a:graphic>
          <a:graphicData uri="http://schemas.openxmlformats.org/presentationml/2006/ole">
            <mc:AlternateContent xmlns:mc="http://schemas.openxmlformats.org/markup-compatibility/2006">
              <mc:Choice xmlns:v="urn:schemas-microsoft-com:vml" Requires="v">
                <p:oleObj name="Clip" r:id="rId6" imgW="3228571" imgH="4571429" progId="MS_ClipArt_Gallery.5">
                  <p:embed/>
                </p:oleObj>
              </mc:Choice>
              <mc:Fallback>
                <p:oleObj name="Clip" r:id="rId6" imgW="3228571" imgH="4571429" progId="MS_ClipArt_Gallery.5">
                  <p:embed/>
                  <p:pic>
                    <p:nvPicPr>
                      <p:cNvPr id="12295" name="Object 11">
                        <a:extLst>
                          <a:ext uri="{FF2B5EF4-FFF2-40B4-BE49-F238E27FC236}">
                            <a16:creationId xmlns:a16="http://schemas.microsoft.com/office/drawing/2014/main" id="{072DACF0-FE48-FF22-2948-BEF54D72CF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3505200"/>
                        <a:ext cx="914400"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296" name="Object 13">
            <a:extLst>
              <a:ext uri="{FF2B5EF4-FFF2-40B4-BE49-F238E27FC236}">
                <a16:creationId xmlns:a16="http://schemas.microsoft.com/office/drawing/2014/main" id="{643DD4D1-1CE8-042A-E0E2-804915246B7F}"/>
              </a:ext>
            </a:extLst>
          </p:cNvPr>
          <p:cNvGraphicFramePr>
            <a:graphicFrameLocks noChangeAspect="1"/>
          </p:cNvGraphicFramePr>
          <p:nvPr/>
        </p:nvGraphicFramePr>
        <p:xfrm>
          <a:off x="6248400" y="3886200"/>
          <a:ext cx="914400" cy="1295400"/>
        </p:xfrm>
        <a:graphic>
          <a:graphicData uri="http://schemas.openxmlformats.org/presentationml/2006/ole">
            <mc:AlternateContent xmlns:mc="http://schemas.openxmlformats.org/markup-compatibility/2006">
              <mc:Choice xmlns:v="urn:schemas-microsoft-com:vml" Requires="v">
                <p:oleObj name="Clip" r:id="rId8" imgW="3228571" imgH="4571429" progId="MS_ClipArt_Gallery.5">
                  <p:embed/>
                </p:oleObj>
              </mc:Choice>
              <mc:Fallback>
                <p:oleObj name="Clip" r:id="rId8" imgW="3228571" imgH="4571429" progId="MS_ClipArt_Gallery.5">
                  <p:embed/>
                  <p:pic>
                    <p:nvPicPr>
                      <p:cNvPr id="12296" name="Object 13">
                        <a:extLst>
                          <a:ext uri="{FF2B5EF4-FFF2-40B4-BE49-F238E27FC236}">
                            <a16:creationId xmlns:a16="http://schemas.microsoft.com/office/drawing/2014/main" id="{643DD4D1-1CE8-042A-E0E2-804915246B7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48400" y="3886200"/>
                        <a:ext cx="914400"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92879" name="Rectangle 15">
            <a:extLst>
              <a:ext uri="{FF2B5EF4-FFF2-40B4-BE49-F238E27FC236}">
                <a16:creationId xmlns:a16="http://schemas.microsoft.com/office/drawing/2014/main" id="{4CE77B89-581B-F169-5724-0FB94C256718}"/>
              </a:ext>
            </a:extLst>
          </p:cNvPr>
          <p:cNvSpPr>
            <a:spLocks noChangeArrowheads="1"/>
          </p:cNvSpPr>
          <p:nvPr/>
        </p:nvSpPr>
        <p:spPr bwMode="auto">
          <a:xfrm>
            <a:off x="6248400" y="2133600"/>
            <a:ext cx="4114800" cy="457200"/>
          </a:xfrm>
          <a:prstGeom prst="rect">
            <a:avLst/>
          </a:prstGeom>
          <a:noFill/>
          <a:ln w="9525">
            <a:noFill/>
            <a:miter lim="800000"/>
            <a:headEnd/>
            <a:tailEnd/>
          </a:ln>
          <a:effectLst/>
        </p:spPr>
        <p:txBody>
          <a:bodyPr>
            <a:spAutoFit/>
          </a:bodyPr>
          <a:lstStyle/>
          <a:p>
            <a:pPr>
              <a:spcBef>
                <a:spcPct val="20000"/>
              </a:spcBef>
              <a:defRPr/>
            </a:pPr>
            <a:r>
              <a:rPr kumimoji="1" lang="sv-SE" sz="2400" dirty="0">
                <a:effectLst>
                  <a:outerShdw blurRad="38100" dist="38100" dir="2700000" algn="tl">
                    <a:srgbClr val="000000"/>
                  </a:outerShdw>
                </a:effectLst>
                <a:latin typeface="Eras Ultra ITC" pitchFamily="34" charset="0"/>
              </a:rPr>
              <a:t>Träkarlen</a:t>
            </a:r>
          </a:p>
        </p:txBody>
      </p:sp>
      <p:graphicFrame>
        <p:nvGraphicFramePr>
          <p:cNvPr id="12298" name="Object 18">
            <a:extLst>
              <a:ext uri="{FF2B5EF4-FFF2-40B4-BE49-F238E27FC236}">
                <a16:creationId xmlns:a16="http://schemas.microsoft.com/office/drawing/2014/main" id="{6510BDB9-7C1C-590E-AD44-85A639D48420}"/>
              </a:ext>
            </a:extLst>
          </p:cNvPr>
          <p:cNvGraphicFramePr>
            <a:graphicFrameLocks noChangeAspect="1"/>
          </p:cNvGraphicFramePr>
          <p:nvPr/>
        </p:nvGraphicFramePr>
        <p:xfrm>
          <a:off x="8458201" y="2743200"/>
          <a:ext cx="923925" cy="1295400"/>
        </p:xfrm>
        <a:graphic>
          <a:graphicData uri="http://schemas.openxmlformats.org/presentationml/2006/ole">
            <mc:AlternateContent xmlns:mc="http://schemas.openxmlformats.org/markup-compatibility/2006">
              <mc:Choice xmlns:v="urn:schemas-microsoft-com:vml" Requires="v">
                <p:oleObj name="Clip" r:id="rId10" imgW="3228571" imgH="4525007" progId="MS_ClipArt_Gallery.5">
                  <p:embed/>
                </p:oleObj>
              </mc:Choice>
              <mc:Fallback>
                <p:oleObj name="Clip" r:id="rId10" imgW="3228571" imgH="4525007" progId="MS_ClipArt_Gallery.5">
                  <p:embed/>
                  <p:pic>
                    <p:nvPicPr>
                      <p:cNvPr id="12298" name="Object 18">
                        <a:extLst>
                          <a:ext uri="{FF2B5EF4-FFF2-40B4-BE49-F238E27FC236}">
                            <a16:creationId xmlns:a16="http://schemas.microsoft.com/office/drawing/2014/main" id="{6510BDB9-7C1C-590E-AD44-85A639D4842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58201" y="2743200"/>
                        <a:ext cx="923925"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299" name="Object 20">
            <a:extLst>
              <a:ext uri="{FF2B5EF4-FFF2-40B4-BE49-F238E27FC236}">
                <a16:creationId xmlns:a16="http://schemas.microsoft.com/office/drawing/2014/main" id="{7EE375EF-DE3B-2D51-DCAC-0B42619098A6}"/>
              </a:ext>
            </a:extLst>
          </p:cNvPr>
          <p:cNvGraphicFramePr>
            <a:graphicFrameLocks noChangeAspect="1"/>
          </p:cNvGraphicFramePr>
          <p:nvPr/>
        </p:nvGraphicFramePr>
        <p:xfrm>
          <a:off x="9525000" y="2743200"/>
          <a:ext cx="914400" cy="1295400"/>
        </p:xfrm>
        <a:graphic>
          <a:graphicData uri="http://schemas.openxmlformats.org/presentationml/2006/ole">
            <mc:AlternateContent xmlns:mc="http://schemas.openxmlformats.org/markup-compatibility/2006">
              <mc:Choice xmlns:v="urn:schemas-microsoft-com:vml" Requires="v">
                <p:oleObj name="Clip" r:id="rId12" imgW="3104762" imgH="4401164" progId="MS_ClipArt_Gallery.5">
                  <p:embed/>
                </p:oleObj>
              </mc:Choice>
              <mc:Fallback>
                <p:oleObj name="Clip" r:id="rId12" imgW="3104762" imgH="4401164" progId="MS_ClipArt_Gallery.5">
                  <p:embed/>
                  <p:pic>
                    <p:nvPicPr>
                      <p:cNvPr id="12299" name="Object 20">
                        <a:extLst>
                          <a:ext uri="{FF2B5EF4-FFF2-40B4-BE49-F238E27FC236}">
                            <a16:creationId xmlns:a16="http://schemas.microsoft.com/office/drawing/2014/main" id="{7EE375EF-DE3B-2D51-DCAC-0B42619098A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25000" y="2743200"/>
                        <a:ext cx="914400"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300" name="Object 17">
            <a:extLst>
              <a:ext uri="{FF2B5EF4-FFF2-40B4-BE49-F238E27FC236}">
                <a16:creationId xmlns:a16="http://schemas.microsoft.com/office/drawing/2014/main" id="{AE623E38-9157-F1F0-E8BE-F19568BEB30A}"/>
              </a:ext>
            </a:extLst>
          </p:cNvPr>
          <p:cNvGraphicFramePr>
            <a:graphicFrameLocks noChangeAspect="1"/>
          </p:cNvGraphicFramePr>
          <p:nvPr/>
        </p:nvGraphicFramePr>
        <p:xfrm>
          <a:off x="8458200" y="3124200"/>
          <a:ext cx="914400" cy="1295400"/>
        </p:xfrm>
        <a:graphic>
          <a:graphicData uri="http://schemas.openxmlformats.org/presentationml/2006/ole">
            <mc:AlternateContent xmlns:mc="http://schemas.openxmlformats.org/markup-compatibility/2006">
              <mc:Choice xmlns:v="urn:schemas-microsoft-com:vml" Requires="v">
                <p:oleObj name="Clip" r:id="rId14" imgW="3228571" imgH="4571429" progId="MS_ClipArt_Gallery.5">
                  <p:embed/>
                </p:oleObj>
              </mc:Choice>
              <mc:Fallback>
                <p:oleObj name="Clip" r:id="rId14" imgW="3228571" imgH="4571429" progId="MS_ClipArt_Gallery.5">
                  <p:embed/>
                  <p:pic>
                    <p:nvPicPr>
                      <p:cNvPr id="12300" name="Object 17">
                        <a:extLst>
                          <a:ext uri="{FF2B5EF4-FFF2-40B4-BE49-F238E27FC236}">
                            <a16:creationId xmlns:a16="http://schemas.microsoft.com/office/drawing/2014/main" id="{AE623E38-9157-F1F0-E8BE-F19568BEB30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458200" y="3124200"/>
                        <a:ext cx="914400"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301" name="Object 16">
            <a:extLst>
              <a:ext uri="{FF2B5EF4-FFF2-40B4-BE49-F238E27FC236}">
                <a16:creationId xmlns:a16="http://schemas.microsoft.com/office/drawing/2014/main" id="{68F00F97-FDB9-10E0-307E-809199EBAC5A}"/>
              </a:ext>
            </a:extLst>
          </p:cNvPr>
          <p:cNvGraphicFramePr>
            <a:graphicFrameLocks noChangeAspect="1"/>
          </p:cNvGraphicFramePr>
          <p:nvPr/>
        </p:nvGraphicFramePr>
        <p:xfrm>
          <a:off x="8458200" y="3505200"/>
          <a:ext cx="914400" cy="1295400"/>
        </p:xfrm>
        <a:graphic>
          <a:graphicData uri="http://schemas.openxmlformats.org/presentationml/2006/ole">
            <mc:AlternateContent xmlns:mc="http://schemas.openxmlformats.org/markup-compatibility/2006">
              <mc:Choice xmlns:v="urn:schemas-microsoft-com:vml" Requires="v">
                <p:oleObj name="Clip" r:id="rId16" imgW="3228571" imgH="4571429" progId="MS_ClipArt_Gallery.5">
                  <p:embed/>
                </p:oleObj>
              </mc:Choice>
              <mc:Fallback>
                <p:oleObj name="Clip" r:id="rId16" imgW="3228571" imgH="4571429" progId="MS_ClipArt_Gallery.5">
                  <p:embed/>
                  <p:pic>
                    <p:nvPicPr>
                      <p:cNvPr id="12301" name="Object 16">
                        <a:extLst>
                          <a:ext uri="{FF2B5EF4-FFF2-40B4-BE49-F238E27FC236}">
                            <a16:creationId xmlns:a16="http://schemas.microsoft.com/office/drawing/2014/main" id="{68F00F97-FDB9-10E0-307E-809199EBAC5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458200" y="3505200"/>
                        <a:ext cx="914400"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302" name="Object 19">
            <a:extLst>
              <a:ext uri="{FF2B5EF4-FFF2-40B4-BE49-F238E27FC236}">
                <a16:creationId xmlns:a16="http://schemas.microsoft.com/office/drawing/2014/main" id="{61195AE4-3D61-DEA9-2949-DF9BC499CA03}"/>
              </a:ext>
            </a:extLst>
          </p:cNvPr>
          <p:cNvGraphicFramePr>
            <a:graphicFrameLocks noChangeAspect="1"/>
          </p:cNvGraphicFramePr>
          <p:nvPr/>
        </p:nvGraphicFramePr>
        <p:xfrm>
          <a:off x="9525000" y="3124200"/>
          <a:ext cx="914400" cy="1295400"/>
        </p:xfrm>
        <a:graphic>
          <a:graphicData uri="http://schemas.openxmlformats.org/presentationml/2006/ole">
            <mc:AlternateContent xmlns:mc="http://schemas.openxmlformats.org/markup-compatibility/2006">
              <mc:Choice xmlns:v="urn:schemas-microsoft-com:vml" Requires="v">
                <p:oleObj name="Clip" r:id="rId18" imgW="3104762" imgH="4401164" progId="MS_ClipArt_Gallery.5">
                  <p:embed/>
                </p:oleObj>
              </mc:Choice>
              <mc:Fallback>
                <p:oleObj name="Clip" r:id="rId18" imgW="3104762" imgH="4401164" progId="MS_ClipArt_Gallery.5">
                  <p:embed/>
                  <p:pic>
                    <p:nvPicPr>
                      <p:cNvPr id="12302" name="Object 19">
                        <a:extLst>
                          <a:ext uri="{FF2B5EF4-FFF2-40B4-BE49-F238E27FC236}">
                            <a16:creationId xmlns:a16="http://schemas.microsoft.com/office/drawing/2014/main" id="{61195AE4-3D61-DEA9-2949-DF9BC499CA0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525000" y="3124200"/>
                        <a:ext cx="914400"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303" name="Object 25">
            <a:extLst>
              <a:ext uri="{FF2B5EF4-FFF2-40B4-BE49-F238E27FC236}">
                <a16:creationId xmlns:a16="http://schemas.microsoft.com/office/drawing/2014/main" id="{6A86CE54-6B8D-3A96-197F-56CD2740C9EB}"/>
              </a:ext>
            </a:extLst>
          </p:cNvPr>
          <p:cNvGraphicFramePr>
            <a:graphicFrameLocks noChangeAspect="1"/>
          </p:cNvGraphicFramePr>
          <p:nvPr/>
        </p:nvGraphicFramePr>
        <p:xfrm>
          <a:off x="7391400" y="2743200"/>
          <a:ext cx="914400" cy="1295400"/>
        </p:xfrm>
        <a:graphic>
          <a:graphicData uri="http://schemas.openxmlformats.org/presentationml/2006/ole">
            <mc:AlternateContent xmlns:mc="http://schemas.openxmlformats.org/markup-compatibility/2006">
              <mc:Choice xmlns:v="urn:schemas-microsoft-com:vml" Requires="v">
                <p:oleObj name="Clip" r:id="rId20" imgW="3228571" imgH="4571429" progId="MS_ClipArt_Gallery.5">
                  <p:embed/>
                </p:oleObj>
              </mc:Choice>
              <mc:Fallback>
                <p:oleObj name="Clip" r:id="rId20" imgW="3228571" imgH="4571429" progId="MS_ClipArt_Gallery.5">
                  <p:embed/>
                  <p:pic>
                    <p:nvPicPr>
                      <p:cNvPr id="12303" name="Object 25">
                        <a:extLst>
                          <a:ext uri="{FF2B5EF4-FFF2-40B4-BE49-F238E27FC236}">
                            <a16:creationId xmlns:a16="http://schemas.microsoft.com/office/drawing/2014/main" id="{6A86CE54-6B8D-3A96-197F-56CD2740C9E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391400" y="2743200"/>
                        <a:ext cx="914400"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304" name="Object 24">
            <a:extLst>
              <a:ext uri="{FF2B5EF4-FFF2-40B4-BE49-F238E27FC236}">
                <a16:creationId xmlns:a16="http://schemas.microsoft.com/office/drawing/2014/main" id="{525C4D40-1AE7-8E39-2201-93CDBFF37588}"/>
              </a:ext>
            </a:extLst>
          </p:cNvPr>
          <p:cNvGraphicFramePr>
            <a:graphicFrameLocks noChangeAspect="1"/>
          </p:cNvGraphicFramePr>
          <p:nvPr/>
        </p:nvGraphicFramePr>
        <p:xfrm>
          <a:off x="7391401" y="3124200"/>
          <a:ext cx="912813" cy="1295400"/>
        </p:xfrm>
        <a:graphic>
          <a:graphicData uri="http://schemas.openxmlformats.org/presentationml/2006/ole">
            <mc:AlternateContent xmlns:mc="http://schemas.openxmlformats.org/markup-compatibility/2006">
              <mc:Choice xmlns:v="urn:schemas-microsoft-com:vml" Requires="v">
                <p:oleObj name="Clip" r:id="rId22" imgW="3228571" imgH="4580952" progId="MS_ClipArt_Gallery.5">
                  <p:embed/>
                </p:oleObj>
              </mc:Choice>
              <mc:Fallback>
                <p:oleObj name="Clip" r:id="rId22" imgW="3228571" imgH="4580952" progId="MS_ClipArt_Gallery.5">
                  <p:embed/>
                  <p:pic>
                    <p:nvPicPr>
                      <p:cNvPr id="12304" name="Object 24">
                        <a:extLst>
                          <a:ext uri="{FF2B5EF4-FFF2-40B4-BE49-F238E27FC236}">
                            <a16:creationId xmlns:a16="http://schemas.microsoft.com/office/drawing/2014/main" id="{525C4D40-1AE7-8E39-2201-93CDBFF3758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391401" y="3124200"/>
                        <a:ext cx="912813"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305" name="Object 26">
            <a:extLst>
              <a:ext uri="{FF2B5EF4-FFF2-40B4-BE49-F238E27FC236}">
                <a16:creationId xmlns:a16="http://schemas.microsoft.com/office/drawing/2014/main" id="{AD1ACEF0-68E8-329F-C9A2-6BFB89407E99}"/>
              </a:ext>
            </a:extLst>
          </p:cNvPr>
          <p:cNvGraphicFramePr>
            <a:graphicFrameLocks noChangeAspect="1"/>
          </p:cNvGraphicFramePr>
          <p:nvPr/>
        </p:nvGraphicFramePr>
        <p:xfrm>
          <a:off x="7391401" y="3505200"/>
          <a:ext cx="912813" cy="1295400"/>
        </p:xfrm>
        <a:graphic>
          <a:graphicData uri="http://schemas.openxmlformats.org/presentationml/2006/ole">
            <mc:AlternateContent xmlns:mc="http://schemas.openxmlformats.org/markup-compatibility/2006">
              <mc:Choice xmlns:v="urn:schemas-microsoft-com:vml" Requires="v">
                <p:oleObj name="Clip" r:id="rId24" imgW="3209524" imgH="4552381" progId="MS_ClipArt_Gallery.5">
                  <p:embed/>
                </p:oleObj>
              </mc:Choice>
              <mc:Fallback>
                <p:oleObj name="Clip" r:id="rId24" imgW="3209524" imgH="4552381" progId="MS_ClipArt_Gallery.5">
                  <p:embed/>
                  <p:pic>
                    <p:nvPicPr>
                      <p:cNvPr id="12305" name="Object 26">
                        <a:extLst>
                          <a:ext uri="{FF2B5EF4-FFF2-40B4-BE49-F238E27FC236}">
                            <a16:creationId xmlns:a16="http://schemas.microsoft.com/office/drawing/2014/main" id="{AD1ACEF0-68E8-329F-C9A2-6BFB89407E99}"/>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391401" y="3505200"/>
                        <a:ext cx="912813"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306" name="Object 21">
            <a:extLst>
              <a:ext uri="{FF2B5EF4-FFF2-40B4-BE49-F238E27FC236}">
                <a16:creationId xmlns:a16="http://schemas.microsoft.com/office/drawing/2014/main" id="{32A39147-0C4F-7986-AD25-659A99C4140F}"/>
              </a:ext>
            </a:extLst>
          </p:cNvPr>
          <p:cNvGraphicFramePr>
            <a:graphicFrameLocks noChangeAspect="1"/>
          </p:cNvGraphicFramePr>
          <p:nvPr/>
        </p:nvGraphicFramePr>
        <p:xfrm>
          <a:off x="7391400" y="3886200"/>
          <a:ext cx="914400" cy="1295400"/>
        </p:xfrm>
        <a:graphic>
          <a:graphicData uri="http://schemas.openxmlformats.org/presentationml/2006/ole">
            <mc:AlternateContent xmlns:mc="http://schemas.openxmlformats.org/markup-compatibility/2006">
              <mc:Choice xmlns:v="urn:schemas-microsoft-com:vml" Requires="v">
                <p:oleObj name="Clip" r:id="rId26" imgW="3228571" imgH="4571429" progId="MS_ClipArt_Gallery.5">
                  <p:embed/>
                </p:oleObj>
              </mc:Choice>
              <mc:Fallback>
                <p:oleObj name="Clip" r:id="rId26" imgW="3228571" imgH="4571429" progId="MS_ClipArt_Gallery.5">
                  <p:embed/>
                  <p:pic>
                    <p:nvPicPr>
                      <p:cNvPr id="12306" name="Object 21">
                        <a:extLst>
                          <a:ext uri="{FF2B5EF4-FFF2-40B4-BE49-F238E27FC236}">
                            <a16:creationId xmlns:a16="http://schemas.microsoft.com/office/drawing/2014/main" id="{32A39147-0C4F-7986-AD25-659A99C4140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391400" y="3886200"/>
                        <a:ext cx="914400"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2307" name="Bildobjekt 1">
            <a:extLst>
              <a:ext uri="{FF2B5EF4-FFF2-40B4-BE49-F238E27FC236}">
                <a16:creationId xmlns:a16="http://schemas.microsoft.com/office/drawing/2014/main" id="{E54ECDDF-37B2-637C-0D6B-2D9428C95F8D}"/>
              </a:ext>
            </a:extLst>
          </p:cNvPr>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7613650" y="392114"/>
            <a:ext cx="2622550" cy="174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2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9">
            <a:extLst>
              <a:ext uri="{FF2B5EF4-FFF2-40B4-BE49-F238E27FC236}">
                <a16:creationId xmlns:a16="http://schemas.microsoft.com/office/drawing/2014/main" id="{0475897C-F06E-249F-6921-EAC82271E7C5}"/>
              </a:ext>
            </a:extLst>
          </p:cNvPr>
          <p:cNvSpPr>
            <a:spLocks noGrp="1" noChangeArrowheads="1"/>
          </p:cNvSpPr>
          <p:nvPr>
            <p:ph type="title" idx="4294967295"/>
          </p:nvPr>
        </p:nvSpPr>
        <p:spPr>
          <a:xfrm>
            <a:off x="2686050" y="260350"/>
            <a:ext cx="7981950" cy="1143000"/>
          </a:xfrm>
        </p:spPr>
        <p:txBody>
          <a:bodyPr/>
          <a:lstStyle/>
          <a:p>
            <a:pPr algn="l" eaLnBrk="1" hangingPunct="1"/>
            <a:r>
              <a:rPr lang="sv-SE" altLang="sv-SE" sz="3200">
                <a:latin typeface="Tahoma" panose="020B0604030504040204" pitchFamily="34" charset="0"/>
              </a:rPr>
              <a:t>Markering av stick</a:t>
            </a:r>
          </a:p>
        </p:txBody>
      </p:sp>
      <p:sp>
        <p:nvSpPr>
          <p:cNvPr id="11267" name="AutoShape 11">
            <a:extLst>
              <a:ext uri="{FF2B5EF4-FFF2-40B4-BE49-F238E27FC236}">
                <a16:creationId xmlns:a16="http://schemas.microsoft.com/office/drawing/2014/main" id="{041D8828-AB35-9090-C78B-AE85C725A1CF}"/>
              </a:ext>
            </a:extLst>
          </p:cNvPr>
          <p:cNvSpPr>
            <a:spLocks noChangeArrowheads="1"/>
          </p:cNvSpPr>
          <p:nvPr/>
        </p:nvSpPr>
        <p:spPr bwMode="auto">
          <a:xfrm>
            <a:off x="6934200" y="3563938"/>
            <a:ext cx="4114800" cy="4132262"/>
          </a:xfrm>
          <a:prstGeom prst="diamond">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tIns="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buFontTx/>
              <a:buNone/>
            </a:pPr>
            <a:r>
              <a:rPr lang="sv-SE" altLang="sv-SE" sz="4800" b="1" u="sng">
                <a:latin typeface="Tahoma" panose="020B0604030504040204" pitchFamily="34" charset="0"/>
                <a:cs typeface="Tahoma" panose="020B0604030504040204" pitchFamily="34" charset="0"/>
              </a:rPr>
              <a:t>+ eller -</a:t>
            </a:r>
          </a:p>
          <a:p>
            <a:pPr algn="ctr">
              <a:buFontTx/>
              <a:buNone/>
            </a:pPr>
            <a:r>
              <a:rPr lang="sv-SE" altLang="sv-SE" sz="1400" b="1">
                <a:latin typeface="Tahoma" panose="020B0604030504040204" pitchFamily="34" charset="0"/>
                <a:cs typeface="Tahoma" panose="020B0604030504040204" pitchFamily="34" charset="0"/>
              </a:rPr>
              <a:t>Ett kort lagt som en etta markerar</a:t>
            </a:r>
          </a:p>
          <a:p>
            <a:pPr algn="ctr">
              <a:buFontTx/>
              <a:buNone/>
            </a:pPr>
            <a:r>
              <a:rPr lang="sv-SE" altLang="sv-SE" sz="1400" b="1">
                <a:latin typeface="Tahoma" panose="020B0604030504040204" pitchFamily="34" charset="0"/>
                <a:cs typeface="Tahoma" panose="020B0604030504040204" pitchFamily="34" charset="0"/>
              </a:rPr>
              <a:t>ett vunnet stick, som ett minus</a:t>
            </a:r>
          </a:p>
          <a:p>
            <a:pPr algn="ctr">
              <a:buFontTx/>
              <a:buNone/>
            </a:pPr>
            <a:r>
              <a:rPr lang="sv-SE" altLang="sv-SE" sz="1400" b="1">
                <a:latin typeface="Tahoma" panose="020B0604030504040204" pitchFamily="34" charset="0"/>
                <a:cs typeface="Tahoma" panose="020B0604030504040204" pitchFamily="34" charset="0"/>
              </a:rPr>
              <a:t>ett förlorat stick!</a:t>
            </a:r>
            <a:endParaRPr lang="sv-SE" altLang="sv-SE" sz="1400">
              <a:solidFill>
                <a:schemeClr val="bg1"/>
              </a:solidFill>
              <a:latin typeface="Tahoma" panose="020B0604030504040204" pitchFamily="34" charset="0"/>
              <a:cs typeface="Tahoma" panose="020B0604030504040204" pitchFamily="34" charset="0"/>
            </a:endParaRPr>
          </a:p>
        </p:txBody>
      </p:sp>
      <p:sp>
        <p:nvSpPr>
          <p:cNvPr id="344079" name="Rectangle 15">
            <a:extLst>
              <a:ext uri="{FF2B5EF4-FFF2-40B4-BE49-F238E27FC236}">
                <a16:creationId xmlns:a16="http://schemas.microsoft.com/office/drawing/2014/main" id="{DCD58AFB-BF97-7883-1476-97DE8B16310E}"/>
              </a:ext>
            </a:extLst>
          </p:cNvPr>
          <p:cNvSpPr>
            <a:spLocks noGrp="1" noChangeArrowheads="1"/>
          </p:cNvSpPr>
          <p:nvPr>
            <p:ph type="body" idx="4294967295"/>
          </p:nvPr>
        </p:nvSpPr>
        <p:spPr>
          <a:xfrm>
            <a:off x="2135188" y="1773238"/>
            <a:ext cx="7772400" cy="2133600"/>
          </a:xfrm>
        </p:spPr>
        <p:txBody>
          <a:bodyPr/>
          <a:lstStyle/>
          <a:p>
            <a:pPr eaLnBrk="1" hangingPunct="1">
              <a:buFontTx/>
              <a:buNone/>
              <a:defRPr/>
            </a:pPr>
            <a:r>
              <a:rPr lang="sv-SE" altLang="sv-SE" sz="4000">
                <a:effectLst>
                  <a:outerShdw blurRad="38100" dist="38100" dir="2700000" algn="tl">
                    <a:srgbClr val="FFFFFF"/>
                  </a:outerShdw>
                </a:effectLst>
                <a:latin typeface="Tahoma" panose="020B0604030504040204" pitchFamily="34" charset="0"/>
              </a:rPr>
              <a:t>  </a:t>
            </a:r>
            <a:r>
              <a:rPr lang="sv-SE" altLang="sv-SE">
                <a:latin typeface="Tahoma" panose="020B0604030504040204" pitchFamily="34" charset="0"/>
              </a:rPr>
              <a:t>När ett stick är spelat, lägger du ditt kort i en linje framför dig.</a:t>
            </a:r>
          </a:p>
          <a:p>
            <a:pPr eaLnBrk="1" hangingPunct="1">
              <a:buFontTx/>
              <a:buNone/>
              <a:defRPr/>
            </a:pPr>
            <a:endParaRPr lang="sv-SE" altLang="sv-SE"/>
          </a:p>
        </p:txBody>
      </p:sp>
      <p:graphicFrame>
        <p:nvGraphicFramePr>
          <p:cNvPr id="13317" name="Object 0">
            <a:extLst>
              <a:ext uri="{FF2B5EF4-FFF2-40B4-BE49-F238E27FC236}">
                <a16:creationId xmlns:a16="http://schemas.microsoft.com/office/drawing/2014/main" id="{3D6BAFDB-332C-F2B0-E3BE-DF420C577123}"/>
              </a:ext>
            </a:extLst>
          </p:cNvPr>
          <p:cNvGraphicFramePr>
            <a:graphicFrameLocks noChangeAspect="1"/>
          </p:cNvGraphicFramePr>
          <p:nvPr/>
        </p:nvGraphicFramePr>
        <p:xfrm>
          <a:off x="2438401" y="4267201"/>
          <a:ext cx="1190625" cy="1819275"/>
        </p:xfrm>
        <a:graphic>
          <a:graphicData uri="http://schemas.openxmlformats.org/presentationml/2006/ole">
            <mc:AlternateContent xmlns:mc="http://schemas.openxmlformats.org/markup-compatibility/2006">
              <mc:Choice xmlns:v="urn:schemas-microsoft-com:vml" Requires="v">
                <p:oleObj name="Clip" r:id="rId2" imgW="2781688" imgH="4247619" progId="MS_ClipArt_Gallery.5">
                  <p:embed/>
                </p:oleObj>
              </mc:Choice>
              <mc:Fallback>
                <p:oleObj name="Clip" r:id="rId2" imgW="2781688" imgH="4247619" progId="MS_ClipArt_Gallery.5">
                  <p:embed/>
                  <p:pic>
                    <p:nvPicPr>
                      <p:cNvPr id="13317" name="Object 0">
                        <a:extLst>
                          <a:ext uri="{FF2B5EF4-FFF2-40B4-BE49-F238E27FC236}">
                            <a16:creationId xmlns:a16="http://schemas.microsoft.com/office/drawing/2014/main" id="{3D6BAFDB-332C-F2B0-E3BE-DF420C5771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1" y="4267201"/>
                        <a:ext cx="1190625" cy="181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18" name="Object 1">
            <a:extLst>
              <a:ext uri="{FF2B5EF4-FFF2-40B4-BE49-F238E27FC236}">
                <a16:creationId xmlns:a16="http://schemas.microsoft.com/office/drawing/2014/main" id="{CC91E639-6F6A-705E-A6E7-150D2F142337}"/>
              </a:ext>
            </a:extLst>
          </p:cNvPr>
          <p:cNvGraphicFramePr>
            <a:graphicFrameLocks noChangeAspect="1"/>
          </p:cNvGraphicFramePr>
          <p:nvPr/>
        </p:nvGraphicFramePr>
        <p:xfrm>
          <a:off x="2667000" y="4953001"/>
          <a:ext cx="1676400" cy="1096963"/>
        </p:xfrm>
        <a:graphic>
          <a:graphicData uri="http://schemas.openxmlformats.org/presentationml/2006/ole">
            <mc:AlternateContent xmlns:mc="http://schemas.openxmlformats.org/markup-compatibility/2006">
              <mc:Choice xmlns:v="urn:schemas-microsoft-com:vml" Requires="v">
                <p:oleObj name="Clip" r:id="rId4" imgW="4247619" imgH="2781688" progId="MS_ClipArt_Gallery.5">
                  <p:embed/>
                </p:oleObj>
              </mc:Choice>
              <mc:Fallback>
                <p:oleObj name="Clip" r:id="rId4" imgW="4247619" imgH="2781688" progId="MS_ClipArt_Gallery.5">
                  <p:embed/>
                  <p:pic>
                    <p:nvPicPr>
                      <p:cNvPr id="13318" name="Object 1">
                        <a:extLst>
                          <a:ext uri="{FF2B5EF4-FFF2-40B4-BE49-F238E27FC236}">
                            <a16:creationId xmlns:a16="http://schemas.microsoft.com/office/drawing/2014/main" id="{CC91E639-6F6A-705E-A6E7-150D2F1423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4953001"/>
                        <a:ext cx="1676400" cy="1096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19" name="Object 2">
            <a:extLst>
              <a:ext uri="{FF2B5EF4-FFF2-40B4-BE49-F238E27FC236}">
                <a16:creationId xmlns:a16="http://schemas.microsoft.com/office/drawing/2014/main" id="{3A12DAA9-08B7-6EB7-6E38-41F6D230DAB4}"/>
              </a:ext>
            </a:extLst>
          </p:cNvPr>
          <p:cNvGraphicFramePr>
            <a:graphicFrameLocks noChangeAspect="1"/>
          </p:cNvGraphicFramePr>
          <p:nvPr/>
        </p:nvGraphicFramePr>
        <p:xfrm>
          <a:off x="2971800" y="4953001"/>
          <a:ext cx="1676400" cy="1096963"/>
        </p:xfrm>
        <a:graphic>
          <a:graphicData uri="http://schemas.openxmlformats.org/presentationml/2006/ole">
            <mc:AlternateContent xmlns:mc="http://schemas.openxmlformats.org/markup-compatibility/2006">
              <mc:Choice xmlns:v="urn:schemas-microsoft-com:vml" Requires="v">
                <p:oleObj name="Clip" r:id="rId6" imgW="4247619" imgH="2781688" progId="MS_ClipArt_Gallery.5">
                  <p:embed/>
                </p:oleObj>
              </mc:Choice>
              <mc:Fallback>
                <p:oleObj name="Clip" r:id="rId6" imgW="4247619" imgH="2781688" progId="MS_ClipArt_Gallery.5">
                  <p:embed/>
                  <p:pic>
                    <p:nvPicPr>
                      <p:cNvPr id="13319" name="Object 2">
                        <a:extLst>
                          <a:ext uri="{FF2B5EF4-FFF2-40B4-BE49-F238E27FC236}">
                            <a16:creationId xmlns:a16="http://schemas.microsoft.com/office/drawing/2014/main" id="{3A12DAA9-08B7-6EB7-6E38-41F6D230D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953001"/>
                        <a:ext cx="1676400" cy="1096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20" name="Object 3">
            <a:extLst>
              <a:ext uri="{FF2B5EF4-FFF2-40B4-BE49-F238E27FC236}">
                <a16:creationId xmlns:a16="http://schemas.microsoft.com/office/drawing/2014/main" id="{15A0020C-8A9B-7715-8168-0FF9A6527C65}"/>
              </a:ext>
            </a:extLst>
          </p:cNvPr>
          <p:cNvGraphicFramePr>
            <a:graphicFrameLocks noChangeAspect="1"/>
          </p:cNvGraphicFramePr>
          <p:nvPr/>
        </p:nvGraphicFramePr>
        <p:xfrm>
          <a:off x="3276601" y="4267201"/>
          <a:ext cx="1190625" cy="1819275"/>
        </p:xfrm>
        <a:graphic>
          <a:graphicData uri="http://schemas.openxmlformats.org/presentationml/2006/ole">
            <mc:AlternateContent xmlns:mc="http://schemas.openxmlformats.org/markup-compatibility/2006">
              <mc:Choice xmlns:v="urn:schemas-microsoft-com:vml" Requires="v">
                <p:oleObj name="Clip" r:id="rId7" imgW="2781688" imgH="4247619" progId="MS_ClipArt_Gallery.5">
                  <p:embed/>
                </p:oleObj>
              </mc:Choice>
              <mc:Fallback>
                <p:oleObj name="Clip" r:id="rId7" imgW="2781688" imgH="4247619" progId="MS_ClipArt_Gallery.5">
                  <p:embed/>
                  <p:pic>
                    <p:nvPicPr>
                      <p:cNvPr id="13320" name="Object 3">
                        <a:extLst>
                          <a:ext uri="{FF2B5EF4-FFF2-40B4-BE49-F238E27FC236}">
                            <a16:creationId xmlns:a16="http://schemas.microsoft.com/office/drawing/2014/main" id="{15A0020C-8A9B-7715-8168-0FF9A6527C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1" y="4267201"/>
                        <a:ext cx="1190625" cy="181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21" name="Object 4">
            <a:extLst>
              <a:ext uri="{FF2B5EF4-FFF2-40B4-BE49-F238E27FC236}">
                <a16:creationId xmlns:a16="http://schemas.microsoft.com/office/drawing/2014/main" id="{BA18C977-0B5A-9CD4-1AE0-D7D271B860A2}"/>
              </a:ext>
            </a:extLst>
          </p:cNvPr>
          <p:cNvGraphicFramePr>
            <a:graphicFrameLocks noChangeAspect="1"/>
          </p:cNvGraphicFramePr>
          <p:nvPr/>
        </p:nvGraphicFramePr>
        <p:xfrm>
          <a:off x="3657601" y="4267201"/>
          <a:ext cx="1190625" cy="1819275"/>
        </p:xfrm>
        <a:graphic>
          <a:graphicData uri="http://schemas.openxmlformats.org/presentationml/2006/ole">
            <mc:AlternateContent xmlns:mc="http://schemas.openxmlformats.org/markup-compatibility/2006">
              <mc:Choice xmlns:v="urn:schemas-microsoft-com:vml" Requires="v">
                <p:oleObj name="Clip" r:id="rId8" imgW="2781688" imgH="4247619" progId="MS_ClipArt_Gallery.5">
                  <p:embed/>
                </p:oleObj>
              </mc:Choice>
              <mc:Fallback>
                <p:oleObj name="Clip" r:id="rId8" imgW="2781688" imgH="4247619" progId="MS_ClipArt_Gallery.5">
                  <p:embed/>
                  <p:pic>
                    <p:nvPicPr>
                      <p:cNvPr id="13321" name="Object 4">
                        <a:extLst>
                          <a:ext uri="{FF2B5EF4-FFF2-40B4-BE49-F238E27FC236}">
                            <a16:creationId xmlns:a16="http://schemas.microsoft.com/office/drawing/2014/main" id="{BA18C977-0B5A-9CD4-1AE0-D7D271B860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1" y="4267201"/>
                        <a:ext cx="1190625" cy="181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22" name="Object 5">
            <a:extLst>
              <a:ext uri="{FF2B5EF4-FFF2-40B4-BE49-F238E27FC236}">
                <a16:creationId xmlns:a16="http://schemas.microsoft.com/office/drawing/2014/main" id="{FB250B93-0DDA-3E2E-A757-4899E9F04590}"/>
              </a:ext>
            </a:extLst>
          </p:cNvPr>
          <p:cNvGraphicFramePr>
            <a:graphicFrameLocks noChangeAspect="1"/>
          </p:cNvGraphicFramePr>
          <p:nvPr/>
        </p:nvGraphicFramePr>
        <p:xfrm>
          <a:off x="4114801" y="4267201"/>
          <a:ext cx="1190625" cy="1819275"/>
        </p:xfrm>
        <a:graphic>
          <a:graphicData uri="http://schemas.openxmlformats.org/presentationml/2006/ole">
            <mc:AlternateContent xmlns:mc="http://schemas.openxmlformats.org/markup-compatibility/2006">
              <mc:Choice xmlns:v="urn:schemas-microsoft-com:vml" Requires="v">
                <p:oleObj name="Clip" r:id="rId9" imgW="2781688" imgH="4247619" progId="MS_ClipArt_Gallery.5">
                  <p:embed/>
                </p:oleObj>
              </mc:Choice>
              <mc:Fallback>
                <p:oleObj name="Clip" r:id="rId9" imgW="2781688" imgH="4247619" progId="MS_ClipArt_Gallery.5">
                  <p:embed/>
                  <p:pic>
                    <p:nvPicPr>
                      <p:cNvPr id="13322" name="Object 5">
                        <a:extLst>
                          <a:ext uri="{FF2B5EF4-FFF2-40B4-BE49-F238E27FC236}">
                            <a16:creationId xmlns:a16="http://schemas.microsoft.com/office/drawing/2014/main" id="{FB250B93-0DDA-3E2E-A757-4899E9F045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1" y="4267201"/>
                        <a:ext cx="1190625" cy="181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23" name="Object 6">
            <a:extLst>
              <a:ext uri="{FF2B5EF4-FFF2-40B4-BE49-F238E27FC236}">
                <a16:creationId xmlns:a16="http://schemas.microsoft.com/office/drawing/2014/main" id="{303CA140-6F49-9318-F66C-21388047126E}"/>
              </a:ext>
            </a:extLst>
          </p:cNvPr>
          <p:cNvGraphicFramePr>
            <a:graphicFrameLocks noChangeAspect="1"/>
          </p:cNvGraphicFramePr>
          <p:nvPr/>
        </p:nvGraphicFramePr>
        <p:xfrm>
          <a:off x="4495801" y="4267201"/>
          <a:ext cx="1190625" cy="1819275"/>
        </p:xfrm>
        <a:graphic>
          <a:graphicData uri="http://schemas.openxmlformats.org/presentationml/2006/ole">
            <mc:AlternateContent xmlns:mc="http://schemas.openxmlformats.org/markup-compatibility/2006">
              <mc:Choice xmlns:v="urn:schemas-microsoft-com:vml" Requires="v">
                <p:oleObj name="Clip" r:id="rId10" imgW="2781688" imgH="4247619" progId="MS_ClipArt_Gallery.5">
                  <p:embed/>
                </p:oleObj>
              </mc:Choice>
              <mc:Fallback>
                <p:oleObj name="Clip" r:id="rId10" imgW="2781688" imgH="4247619" progId="MS_ClipArt_Gallery.5">
                  <p:embed/>
                  <p:pic>
                    <p:nvPicPr>
                      <p:cNvPr id="13323" name="Object 6">
                        <a:extLst>
                          <a:ext uri="{FF2B5EF4-FFF2-40B4-BE49-F238E27FC236}">
                            <a16:creationId xmlns:a16="http://schemas.microsoft.com/office/drawing/2014/main" id="{303CA140-6F49-9318-F66C-2138804712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1" y="4267201"/>
                        <a:ext cx="1190625" cy="181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24" name="Object 7">
            <a:extLst>
              <a:ext uri="{FF2B5EF4-FFF2-40B4-BE49-F238E27FC236}">
                <a16:creationId xmlns:a16="http://schemas.microsoft.com/office/drawing/2014/main" id="{D75776D8-C3B2-B886-0BFE-B658F885A354}"/>
              </a:ext>
            </a:extLst>
          </p:cNvPr>
          <p:cNvGraphicFramePr>
            <a:graphicFrameLocks noChangeAspect="1"/>
          </p:cNvGraphicFramePr>
          <p:nvPr/>
        </p:nvGraphicFramePr>
        <p:xfrm>
          <a:off x="4800600" y="4953001"/>
          <a:ext cx="1676400" cy="1096963"/>
        </p:xfrm>
        <a:graphic>
          <a:graphicData uri="http://schemas.openxmlformats.org/presentationml/2006/ole">
            <mc:AlternateContent xmlns:mc="http://schemas.openxmlformats.org/markup-compatibility/2006">
              <mc:Choice xmlns:v="urn:schemas-microsoft-com:vml" Requires="v">
                <p:oleObj name="Clip" r:id="rId11" imgW="4247619" imgH="2781688" progId="MS_ClipArt_Gallery.5">
                  <p:embed/>
                </p:oleObj>
              </mc:Choice>
              <mc:Fallback>
                <p:oleObj name="Clip" r:id="rId11" imgW="4247619" imgH="2781688" progId="MS_ClipArt_Gallery.5">
                  <p:embed/>
                  <p:pic>
                    <p:nvPicPr>
                      <p:cNvPr id="13324" name="Object 7">
                        <a:extLst>
                          <a:ext uri="{FF2B5EF4-FFF2-40B4-BE49-F238E27FC236}">
                            <a16:creationId xmlns:a16="http://schemas.microsoft.com/office/drawing/2014/main" id="{D75776D8-C3B2-B886-0BFE-B658F885A3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4953001"/>
                        <a:ext cx="1676400" cy="1096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25" name="Object 8">
            <a:extLst>
              <a:ext uri="{FF2B5EF4-FFF2-40B4-BE49-F238E27FC236}">
                <a16:creationId xmlns:a16="http://schemas.microsoft.com/office/drawing/2014/main" id="{96E6EDE5-0756-4D6C-FEBE-5C7C30E84F40}"/>
              </a:ext>
            </a:extLst>
          </p:cNvPr>
          <p:cNvGraphicFramePr>
            <a:graphicFrameLocks noChangeAspect="1"/>
          </p:cNvGraphicFramePr>
          <p:nvPr/>
        </p:nvGraphicFramePr>
        <p:xfrm>
          <a:off x="5105400" y="4953001"/>
          <a:ext cx="1676400" cy="1096963"/>
        </p:xfrm>
        <a:graphic>
          <a:graphicData uri="http://schemas.openxmlformats.org/presentationml/2006/ole">
            <mc:AlternateContent xmlns:mc="http://schemas.openxmlformats.org/markup-compatibility/2006">
              <mc:Choice xmlns:v="urn:schemas-microsoft-com:vml" Requires="v">
                <p:oleObj name="Clip" r:id="rId12" imgW="4247619" imgH="2781688" progId="MS_ClipArt_Gallery.5">
                  <p:embed/>
                </p:oleObj>
              </mc:Choice>
              <mc:Fallback>
                <p:oleObj name="Clip" r:id="rId12" imgW="4247619" imgH="2781688" progId="MS_ClipArt_Gallery.5">
                  <p:embed/>
                  <p:pic>
                    <p:nvPicPr>
                      <p:cNvPr id="13325" name="Object 8">
                        <a:extLst>
                          <a:ext uri="{FF2B5EF4-FFF2-40B4-BE49-F238E27FC236}">
                            <a16:creationId xmlns:a16="http://schemas.microsoft.com/office/drawing/2014/main" id="{96E6EDE5-0756-4D6C-FEBE-5C7C30E84F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4953001"/>
                        <a:ext cx="1676400" cy="1096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26" name="Object 9">
            <a:extLst>
              <a:ext uri="{FF2B5EF4-FFF2-40B4-BE49-F238E27FC236}">
                <a16:creationId xmlns:a16="http://schemas.microsoft.com/office/drawing/2014/main" id="{700DDF84-513E-D800-DFF9-46C70A5DE00F}"/>
              </a:ext>
            </a:extLst>
          </p:cNvPr>
          <p:cNvGraphicFramePr>
            <a:graphicFrameLocks noChangeAspect="1"/>
          </p:cNvGraphicFramePr>
          <p:nvPr/>
        </p:nvGraphicFramePr>
        <p:xfrm>
          <a:off x="5486400" y="4953001"/>
          <a:ext cx="1676400" cy="1096963"/>
        </p:xfrm>
        <a:graphic>
          <a:graphicData uri="http://schemas.openxmlformats.org/presentationml/2006/ole">
            <mc:AlternateContent xmlns:mc="http://schemas.openxmlformats.org/markup-compatibility/2006">
              <mc:Choice xmlns:v="urn:schemas-microsoft-com:vml" Requires="v">
                <p:oleObj name="Clip" r:id="rId13" imgW="4247619" imgH="2781688" progId="MS_ClipArt_Gallery.5">
                  <p:embed/>
                </p:oleObj>
              </mc:Choice>
              <mc:Fallback>
                <p:oleObj name="Clip" r:id="rId13" imgW="4247619" imgH="2781688" progId="MS_ClipArt_Gallery.5">
                  <p:embed/>
                  <p:pic>
                    <p:nvPicPr>
                      <p:cNvPr id="13326" name="Object 9">
                        <a:extLst>
                          <a:ext uri="{FF2B5EF4-FFF2-40B4-BE49-F238E27FC236}">
                            <a16:creationId xmlns:a16="http://schemas.microsoft.com/office/drawing/2014/main" id="{700DDF84-513E-D800-DFF9-46C70A5DE0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4953001"/>
                        <a:ext cx="1676400" cy="1096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PlaceHolder 1"/>
          <p:cNvSpPr>
            <a:spLocks noGrp="1"/>
          </p:cNvSpPr>
          <p:nvPr>
            <p:ph/>
          </p:nvPr>
        </p:nvSpPr>
        <p:spPr>
          <a:xfrm>
            <a:off x="685800" y="2265120"/>
            <a:ext cx="10971000" cy="3975840"/>
          </a:xfrm>
          <a:prstGeom prst="rect">
            <a:avLst/>
          </a:prstGeom>
          <a:noFill/>
          <a:ln w="0">
            <a:noFill/>
          </a:ln>
        </p:spPr>
        <p:txBody>
          <a:bodyPr lIns="0" tIns="0" rIns="0" bIns="0" anchor="t">
            <a:normAutofit/>
          </a:bodyPr>
          <a:lstStyle/>
          <a:p>
            <a:pPr marL="432000" indent="0">
              <a:lnSpc>
                <a:spcPct val="100000"/>
              </a:lnSpc>
              <a:spcBef>
                <a:spcPts val="1417"/>
              </a:spcBef>
              <a:buNone/>
              <a:tabLst>
                <a:tab pos="0" algn="l"/>
              </a:tabLst>
            </a:pPr>
            <a:r>
              <a:rPr lang="sv-SE" sz="3200" b="0" strike="noStrike" spc="-1">
                <a:latin typeface="Arial"/>
              </a:rPr>
              <a:t> </a:t>
            </a:r>
          </a:p>
          <a:p>
            <a:pPr marL="432000" indent="0">
              <a:lnSpc>
                <a:spcPct val="100000"/>
              </a:lnSpc>
              <a:spcBef>
                <a:spcPts val="1417"/>
              </a:spcBef>
              <a:buNone/>
              <a:tabLst>
                <a:tab pos="0" algn="l"/>
              </a:tabLst>
            </a:pPr>
            <a:r>
              <a:rPr lang="sv-SE" sz="3200" b="0" strike="noStrike" spc="-1">
                <a:latin typeface="Arial"/>
              </a:rPr>
              <a:t>Välkomna till nybörjarkursen Spela bridge 1 !</a:t>
            </a:r>
          </a:p>
        </p:txBody>
      </p:sp>
      <p:pic>
        <p:nvPicPr>
          <p:cNvPr id="124" name="Bildobjekt 123"/>
          <p:cNvPicPr/>
          <p:nvPr/>
        </p:nvPicPr>
        <p:blipFill>
          <a:blip r:embed="rId2"/>
          <a:stretch/>
        </p:blipFill>
        <p:spPr>
          <a:xfrm>
            <a:off x="1692720" y="333360"/>
            <a:ext cx="5999400" cy="1998720"/>
          </a:xfrm>
          <a:prstGeom prst="rect">
            <a:avLst/>
          </a:prstGeom>
          <a:ln w="0">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ext Box 4">
            <a:extLst>
              <a:ext uri="{FF2B5EF4-FFF2-40B4-BE49-F238E27FC236}">
                <a16:creationId xmlns:a16="http://schemas.microsoft.com/office/drawing/2014/main" id="{D958BA4F-54DF-17D1-C990-BCD053CE7BA5}"/>
              </a:ext>
            </a:extLst>
          </p:cNvPr>
          <p:cNvSpPr txBox="1">
            <a:spLocks noChangeArrowheads="1"/>
          </p:cNvSpPr>
          <p:nvPr/>
        </p:nvSpPr>
        <p:spPr bwMode="auto">
          <a:xfrm>
            <a:off x="2351089" y="908051"/>
            <a:ext cx="7489825" cy="436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sv-SE" altLang="sv-SE" sz="2800" b="1"/>
              <a:t>Sang</a:t>
            </a:r>
            <a:r>
              <a:rPr lang="sv-SE" altLang="sv-SE" sz="2800"/>
              <a:t> </a:t>
            </a:r>
          </a:p>
          <a:p>
            <a:pPr eaLnBrk="1" hangingPunct="1">
              <a:spcBef>
                <a:spcPct val="50000"/>
              </a:spcBef>
            </a:pPr>
            <a:endParaRPr lang="sv-SE" altLang="sv-SE" sz="2800"/>
          </a:p>
          <a:p>
            <a:pPr eaLnBrk="1" hangingPunct="1">
              <a:spcBef>
                <a:spcPct val="50000"/>
              </a:spcBef>
            </a:pPr>
            <a:r>
              <a:rPr lang="sv-SE" altLang="sv-SE" sz="2800"/>
              <a:t>Att spela sang betyder att spela </a:t>
            </a:r>
            <a:r>
              <a:rPr lang="sv-SE" altLang="sv-SE" sz="2800" b="1"/>
              <a:t>utan trumf</a:t>
            </a:r>
            <a:r>
              <a:rPr lang="sv-SE" altLang="sv-SE" sz="2800"/>
              <a:t>, det vill säga ingen färg har automatiskt högre rangordning än någon annan.</a:t>
            </a:r>
          </a:p>
          <a:p>
            <a:pPr eaLnBrk="1" hangingPunct="1">
              <a:spcBef>
                <a:spcPct val="50000"/>
              </a:spcBef>
            </a:pPr>
            <a:endParaRPr lang="sv-SE" altLang="sv-SE" sz="2800"/>
          </a:p>
          <a:p>
            <a:pPr eaLnBrk="1" hangingPunct="1">
              <a:spcBef>
                <a:spcPct val="50000"/>
              </a:spcBef>
            </a:pPr>
            <a:r>
              <a:rPr lang="sv-SE" altLang="sv-SE" sz="2800"/>
              <a:t>Sang brukar förkortas </a:t>
            </a:r>
            <a:r>
              <a:rPr lang="sv-SE" altLang="sv-SE" sz="2800" b="1"/>
              <a:t>NT</a:t>
            </a:r>
            <a:r>
              <a:rPr lang="sv-SE" altLang="sv-SE" sz="2800"/>
              <a:t> i budlådan, vilket fått sitt namn från "No Trump".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2">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53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4">
            <a:extLst>
              <a:ext uri="{FF2B5EF4-FFF2-40B4-BE49-F238E27FC236}">
                <a16:creationId xmlns:a16="http://schemas.microsoft.com/office/drawing/2014/main" id="{F2C0B745-CA21-4A82-565D-4DCEEF01568A}"/>
              </a:ext>
            </a:extLst>
          </p:cNvPr>
          <p:cNvSpPr txBox="1">
            <a:spLocks noChangeArrowheads="1"/>
          </p:cNvSpPr>
          <p:nvPr/>
        </p:nvSpPr>
        <p:spPr bwMode="auto">
          <a:xfrm>
            <a:off x="3143251" y="836613"/>
            <a:ext cx="5832475"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sv-SE" altLang="sv-SE" sz="2800"/>
              <a:t>Genom budgivningen avgörs om det ska spelas med eller utan </a:t>
            </a:r>
            <a:r>
              <a:rPr lang="sv-SE" altLang="sv-SE" sz="2800" b="1"/>
              <a:t>trumf</a:t>
            </a:r>
            <a:r>
              <a:rPr lang="sv-SE" altLang="sv-SE" sz="2800"/>
              <a:t>. </a:t>
            </a:r>
          </a:p>
          <a:p>
            <a:pPr eaLnBrk="1" hangingPunct="1"/>
            <a:endParaRPr lang="sv-SE" altLang="sv-SE" sz="2800"/>
          </a:p>
          <a:p>
            <a:pPr eaLnBrk="1" hangingPunct="1"/>
            <a:r>
              <a:rPr lang="sv-SE" altLang="sv-SE" sz="2800"/>
              <a:t>Trumf betyder kort och gott att om du inte kan följa färg, när en färg är</a:t>
            </a:r>
          </a:p>
          <a:p>
            <a:pPr eaLnBrk="1" hangingPunct="1"/>
            <a:r>
              <a:rPr lang="sv-SE" altLang="sv-SE" sz="2800"/>
              <a:t>spelad, kan du spela en trumf och</a:t>
            </a:r>
          </a:p>
          <a:p>
            <a:pPr eaLnBrk="1" hangingPunct="1"/>
            <a:r>
              <a:rPr lang="sv-SE" altLang="sv-SE" sz="2800"/>
              <a:t>på det sättet vinna sticket. </a:t>
            </a:r>
            <a:br>
              <a:rPr lang="sv-SE" altLang="sv-SE" sz="2800"/>
            </a:br>
            <a:r>
              <a:rPr lang="sv-SE" altLang="sv-SE" sz="2800"/>
              <a:t>Detta kallar vi för att stjäla ett stick.</a:t>
            </a:r>
          </a:p>
          <a:p>
            <a:pPr eaLnBrk="1" hangingPunct="1"/>
            <a:endParaRPr lang="sv-SE" altLang="sv-SE"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8">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50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Text Box 4">
            <a:extLst>
              <a:ext uri="{FF2B5EF4-FFF2-40B4-BE49-F238E27FC236}">
                <a16:creationId xmlns:a16="http://schemas.microsoft.com/office/drawing/2014/main" id="{DAF29179-4D19-BE8F-D19D-9D12EBFF1E50}"/>
              </a:ext>
            </a:extLst>
          </p:cNvPr>
          <p:cNvSpPr txBox="1">
            <a:spLocks noChangeArrowheads="1"/>
          </p:cNvSpPr>
          <p:nvPr/>
        </p:nvSpPr>
        <p:spPr bwMode="auto">
          <a:xfrm>
            <a:off x="2279651" y="333375"/>
            <a:ext cx="7343775" cy="538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sv-SE" altLang="sv-SE" sz="2800" b="1"/>
              <a:t>Med eller utan trumf?</a:t>
            </a:r>
          </a:p>
          <a:p>
            <a:pPr eaLnBrk="1" hangingPunct="1"/>
            <a:endParaRPr lang="sv-SE" altLang="sv-SE" sz="2800" b="1"/>
          </a:p>
          <a:p>
            <a:pPr eaLnBrk="1" hangingPunct="1"/>
            <a:r>
              <a:rPr lang="sv-SE" altLang="sv-SE" sz="2400"/>
              <a:t>När spelar man med </a:t>
            </a:r>
            <a:r>
              <a:rPr lang="sv-SE" altLang="sv-SE" sz="2400" b="1"/>
              <a:t>trumf</a:t>
            </a:r>
            <a:r>
              <a:rPr lang="sv-SE" altLang="sv-SE" sz="2400"/>
              <a:t>? </a:t>
            </a:r>
            <a:br>
              <a:rPr lang="sv-SE" altLang="sv-SE" sz="2400"/>
            </a:br>
            <a:endParaRPr lang="sv-SE" altLang="sv-SE" sz="2400"/>
          </a:p>
          <a:p>
            <a:pPr eaLnBrk="1" hangingPunct="1"/>
            <a:r>
              <a:rPr lang="sv-SE" altLang="sv-SE" sz="2400"/>
              <a:t>Har du och din partner tillsammans åtta kort eller fler i någon av de fyra färgerna, ska ni spela med den färgen som </a:t>
            </a:r>
            <a:r>
              <a:rPr lang="sv-SE" altLang="sv-SE" sz="2400" b="1"/>
              <a:t>trumffärg</a:t>
            </a:r>
            <a:r>
              <a:rPr lang="sv-SE" altLang="sv-SE" sz="2400"/>
              <a:t>. </a:t>
            </a:r>
            <a:br>
              <a:rPr lang="sv-SE" altLang="sv-SE" sz="2400"/>
            </a:br>
            <a:endParaRPr lang="sv-SE" altLang="sv-SE" sz="2400"/>
          </a:p>
          <a:p>
            <a:pPr eaLnBrk="1" hangingPunct="1"/>
            <a:r>
              <a:rPr lang="sv-SE" altLang="sv-SE" sz="2400"/>
              <a:t>Har ni inte minst åtta kort ihop i någon</a:t>
            </a:r>
          </a:p>
          <a:p>
            <a:pPr eaLnBrk="1" hangingPunct="1"/>
            <a:r>
              <a:rPr lang="sv-SE" altLang="sv-SE" sz="2400"/>
              <a:t>färg, ska ni välja att spela </a:t>
            </a:r>
            <a:r>
              <a:rPr lang="sv-SE" altLang="sv-SE" sz="2400" b="1"/>
              <a:t>Sang</a:t>
            </a:r>
            <a:r>
              <a:rPr lang="sv-SE" altLang="sv-SE" sz="2400" b="1" i="1"/>
              <a:t>.</a:t>
            </a:r>
          </a:p>
          <a:p>
            <a:pPr eaLnBrk="1" hangingPunct="1"/>
            <a:endParaRPr lang="sv-SE" altLang="sv-SE" sz="2400"/>
          </a:p>
          <a:p>
            <a:pPr eaLnBrk="1" hangingPunct="1"/>
            <a:r>
              <a:rPr lang="sv-SE" altLang="sv-SE" sz="2400"/>
              <a:t>Vilken </a:t>
            </a:r>
            <a:r>
              <a:rPr lang="sv-SE" altLang="sv-SE" sz="2400" b="1"/>
              <a:t>färg</a:t>
            </a:r>
            <a:r>
              <a:rPr lang="sv-SE" altLang="sv-SE" sz="2400"/>
              <a:t>?</a:t>
            </a:r>
          </a:p>
          <a:p>
            <a:pPr eaLnBrk="1" hangingPunct="1"/>
            <a:r>
              <a:rPr lang="sv-SE" altLang="sv-SE" sz="2400"/>
              <a:t>Hur många kort din partner och du har tillsammans</a:t>
            </a:r>
          </a:p>
          <a:p>
            <a:pPr eaLnBrk="1" hangingPunct="1"/>
            <a:r>
              <a:rPr lang="sv-SE" altLang="sv-SE" sz="2400"/>
              <a:t>i de fyra färgerna, framkommer under budgivningen.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868">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6868">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686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868">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6868">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868">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86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 Box 4">
            <a:extLst>
              <a:ext uri="{FF2B5EF4-FFF2-40B4-BE49-F238E27FC236}">
                <a16:creationId xmlns:a16="http://schemas.microsoft.com/office/drawing/2014/main" id="{FD2294CF-F194-941E-3A0E-18B3BE771D00}"/>
              </a:ext>
            </a:extLst>
          </p:cNvPr>
          <p:cNvSpPr txBox="1">
            <a:spLocks noChangeArrowheads="1"/>
          </p:cNvSpPr>
          <p:nvPr/>
        </p:nvSpPr>
        <p:spPr bwMode="auto">
          <a:xfrm>
            <a:off x="2424113" y="476250"/>
            <a:ext cx="7561262"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sv-SE" altLang="sv-SE" sz="2400"/>
              <a:t>I spel utan trumf är det alltid det högsta kortet i den spelade färgen som vinner sticket.</a:t>
            </a:r>
          </a:p>
          <a:p>
            <a:pPr eaLnBrk="1" hangingPunct="1"/>
            <a:endParaRPr lang="sv-SE" altLang="sv-SE" sz="2400"/>
          </a:p>
          <a:p>
            <a:pPr eaLnBrk="1" hangingPunct="1"/>
            <a:r>
              <a:rPr lang="sv-SE" altLang="sv-SE" sz="2400"/>
              <a:t>I trumfspel kan du vinna stick genom att spela ett kort i trumffärgen när du inte har något kort i den spelade färgen. </a:t>
            </a:r>
          </a:p>
          <a:p>
            <a:pPr eaLnBrk="1" hangingPunct="1"/>
            <a:r>
              <a:rPr lang="sv-SE" altLang="sv-SE" sz="2400"/>
              <a:t>Kan du inte följa färg får du lägga vilket kort du vill.</a:t>
            </a:r>
          </a:p>
        </p:txBody>
      </p:sp>
      <p:sp>
        <p:nvSpPr>
          <p:cNvPr id="23557" name="Text Box 5">
            <a:extLst>
              <a:ext uri="{FF2B5EF4-FFF2-40B4-BE49-F238E27FC236}">
                <a16:creationId xmlns:a16="http://schemas.microsoft.com/office/drawing/2014/main" id="{C8CE07BB-5FE8-74EB-4C97-1E4D32D2F0CB}"/>
              </a:ext>
            </a:extLst>
          </p:cNvPr>
          <p:cNvSpPr txBox="1">
            <a:spLocks noChangeArrowheads="1"/>
          </p:cNvSpPr>
          <p:nvPr/>
        </p:nvSpPr>
        <p:spPr bwMode="auto">
          <a:xfrm>
            <a:off x="2424113" y="3573463"/>
            <a:ext cx="7561262"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sv-SE" altLang="sv-SE" sz="2400"/>
              <a:t>Om flera spelare trumfar i samma stick vinns sticket av den som spelat den högsta trumfen.</a:t>
            </a:r>
          </a:p>
          <a:p>
            <a:pPr eaLnBrk="1" hangingPunct="1"/>
            <a:endParaRPr lang="sv-SE" altLang="sv-SE" sz="2400"/>
          </a:p>
          <a:p>
            <a:pPr eaLnBrk="1" hangingPunct="1"/>
            <a:r>
              <a:rPr lang="sv-SE" altLang="sv-SE" sz="2400"/>
              <a:t>Observera att du inte är tvungen att spela trumf när du inte kan följa färg. Du får lägga vilket kort som helst i de övriga färgerna.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6">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556">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3557">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355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a:extLst>
              <a:ext uri="{FF2B5EF4-FFF2-40B4-BE49-F238E27FC236}">
                <a16:creationId xmlns:a16="http://schemas.microsoft.com/office/drawing/2014/main" id="{360A1259-D8C8-68B0-BC42-54430F98EDDF}"/>
              </a:ext>
            </a:extLst>
          </p:cNvPr>
          <p:cNvSpPr txBox="1">
            <a:spLocks noChangeArrowheads="1"/>
          </p:cNvSpPr>
          <p:nvPr/>
        </p:nvSpPr>
        <p:spPr bwMode="auto">
          <a:xfrm>
            <a:off x="2351088" y="1052513"/>
            <a:ext cx="69850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sv-SE" altLang="sv-SE" sz="2400" dirty="0"/>
              <a:t>Bud kan ges på 1, 2, 3 … 7 </a:t>
            </a:r>
            <a:r>
              <a:rPr lang="sv-SE" altLang="sv-SE" sz="2400" b="1" dirty="0"/>
              <a:t>trick</a:t>
            </a:r>
            <a:r>
              <a:rPr lang="sv-SE" altLang="sv-SE" sz="2400" dirty="0"/>
              <a:t>.</a:t>
            </a:r>
          </a:p>
          <a:p>
            <a:pPr eaLnBrk="1" hangingPunct="1">
              <a:spcBef>
                <a:spcPct val="50000"/>
              </a:spcBef>
            </a:pPr>
            <a:r>
              <a:rPr lang="sv-SE" altLang="sv-SE" sz="2400" dirty="0"/>
              <a:t>De sex första sticken kallas </a:t>
            </a:r>
            <a:r>
              <a:rPr lang="sv-SE" altLang="sv-SE" sz="2400" b="1" dirty="0"/>
              <a:t>boken</a:t>
            </a:r>
            <a:r>
              <a:rPr lang="sv-SE" altLang="sv-SE" sz="2400" dirty="0"/>
              <a:t>.</a:t>
            </a:r>
          </a:p>
          <a:p>
            <a:pPr eaLnBrk="1" hangingPunct="1">
              <a:spcBef>
                <a:spcPct val="50000"/>
              </a:spcBef>
            </a:pPr>
            <a:r>
              <a:rPr lang="sv-SE" altLang="sv-SE" sz="2400" dirty="0"/>
              <a:t>De stick som kommer efter boken kallas trick.</a:t>
            </a:r>
          </a:p>
          <a:p>
            <a:pPr eaLnBrk="1" hangingPunct="1">
              <a:spcBef>
                <a:spcPct val="50000"/>
              </a:spcBef>
            </a:pPr>
            <a:r>
              <a:rPr lang="sv-SE" altLang="sv-SE" sz="2400" dirty="0"/>
              <a:t>Budet 1NT innebär att man lovar ta 6 + 1 = 7 stick i </a:t>
            </a:r>
            <a:r>
              <a:rPr lang="sv-SE" altLang="sv-SE" sz="2400" dirty="0" err="1"/>
              <a:t>sangspel</a:t>
            </a:r>
            <a:r>
              <a:rPr lang="sv-SE" altLang="sv-SE" sz="2400" dirty="0"/>
              <a:t>.</a:t>
            </a:r>
          </a:p>
          <a:p>
            <a:pPr eaLnBrk="1" hangingPunct="1">
              <a:spcBef>
                <a:spcPct val="50000"/>
              </a:spcBef>
            </a:pPr>
            <a:r>
              <a:rPr lang="sv-SE" altLang="sv-SE" sz="2400" dirty="0"/>
              <a:t>Budet 3</a:t>
            </a:r>
            <a:r>
              <a:rPr lang="sv-SE" altLang="sv-SE" sz="2400" dirty="0">
                <a:sym typeface="Symbol" panose="05050102010706020507" pitchFamily="18" charset="2"/>
              </a:rPr>
              <a:t> innebär att man lovar ta 6 + 3  = 9 stick med spader som trumf.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a:extLst>
              <a:ext uri="{FF2B5EF4-FFF2-40B4-BE49-F238E27FC236}">
                <a16:creationId xmlns:a16="http://schemas.microsoft.com/office/drawing/2014/main" id="{065319A8-F7AB-911B-146A-0630F8D81C67}"/>
              </a:ext>
            </a:extLst>
          </p:cNvPr>
          <p:cNvSpPr>
            <a:spLocks noGrp="1" noChangeArrowheads="1"/>
          </p:cNvSpPr>
          <p:nvPr>
            <p:ph type="body" idx="1"/>
          </p:nvPr>
        </p:nvSpPr>
        <p:spPr>
          <a:xfrm>
            <a:off x="1847850" y="1166019"/>
            <a:ext cx="8229600" cy="4525962"/>
          </a:xfrm>
        </p:spPr>
        <p:txBody>
          <a:bodyPr>
            <a:normAutofit fontScale="92500" lnSpcReduction="20000"/>
          </a:bodyPr>
          <a:lstStyle/>
          <a:p>
            <a:pPr eaLnBrk="1" hangingPunct="1"/>
            <a:r>
              <a:rPr lang="sv-SE" altLang="sv-SE" dirty="0"/>
              <a:t>Buden ges i stigande ordning:</a:t>
            </a:r>
            <a:br>
              <a:rPr lang="sv-SE" altLang="sv-SE" dirty="0"/>
            </a:br>
            <a:r>
              <a:rPr lang="sv-SE" altLang="sv-SE" b="1" dirty="0"/>
              <a:t>klöver – ruter – hjärter – spader – sang</a:t>
            </a:r>
          </a:p>
          <a:p>
            <a:pPr marL="0" indent="0" eaLnBrk="1" hangingPunct="1">
              <a:buNone/>
            </a:pPr>
            <a:endParaRPr lang="sv-SE" altLang="sv-SE" b="1" dirty="0"/>
          </a:p>
          <a:p>
            <a:r>
              <a:rPr lang="sv-SE" altLang="sv-SE" dirty="0"/>
              <a:t>Given börjar budgivningen .</a:t>
            </a:r>
          </a:p>
          <a:p>
            <a:pPr marL="0" indent="0" eaLnBrk="1" hangingPunct="1">
              <a:buNone/>
            </a:pPr>
            <a:endParaRPr lang="sv-SE" altLang="sv-SE" b="1" dirty="0"/>
          </a:p>
          <a:p>
            <a:pPr eaLnBrk="1" hangingPunct="1"/>
            <a:r>
              <a:rPr lang="sv-SE" altLang="sv-SE" b="1" dirty="0"/>
              <a:t>Ruter </a:t>
            </a:r>
            <a:r>
              <a:rPr lang="sv-SE" altLang="sv-SE" dirty="0"/>
              <a:t>och</a:t>
            </a:r>
            <a:r>
              <a:rPr lang="sv-SE" altLang="sv-SE" b="1" dirty="0"/>
              <a:t> klöver </a:t>
            </a:r>
            <a:r>
              <a:rPr lang="sv-SE" altLang="sv-SE" dirty="0"/>
              <a:t>kallas</a:t>
            </a:r>
            <a:r>
              <a:rPr lang="sv-SE" altLang="sv-SE" b="1" dirty="0"/>
              <a:t> </a:t>
            </a:r>
            <a:r>
              <a:rPr lang="sv-SE" altLang="sv-SE" b="1" dirty="0" err="1"/>
              <a:t>lågfärger</a:t>
            </a:r>
            <a:r>
              <a:rPr lang="sv-SE" altLang="sv-SE" b="1" dirty="0"/>
              <a:t> </a:t>
            </a:r>
            <a:br>
              <a:rPr lang="sv-SE" altLang="sv-SE" b="1" dirty="0"/>
            </a:br>
            <a:r>
              <a:rPr lang="sv-SE" altLang="sv-SE" b="1" dirty="0"/>
              <a:t>Hjärter </a:t>
            </a:r>
            <a:r>
              <a:rPr lang="sv-SE" altLang="sv-SE" dirty="0"/>
              <a:t>och</a:t>
            </a:r>
            <a:r>
              <a:rPr lang="sv-SE" altLang="sv-SE" b="1" dirty="0"/>
              <a:t> spader </a:t>
            </a:r>
            <a:r>
              <a:rPr lang="sv-SE" altLang="sv-SE" dirty="0"/>
              <a:t>kallas</a:t>
            </a:r>
            <a:r>
              <a:rPr lang="sv-SE" altLang="sv-SE" b="1" dirty="0"/>
              <a:t> högfärger</a:t>
            </a:r>
          </a:p>
          <a:p>
            <a:pPr marL="0" indent="0" eaLnBrk="1" hangingPunct="1">
              <a:buNone/>
            </a:pPr>
            <a:endParaRPr lang="sv-SE" altLang="sv-SE" b="1" dirty="0"/>
          </a:p>
          <a:p>
            <a:pPr eaLnBrk="1" hangingPunct="1"/>
            <a:r>
              <a:rPr lang="sv-SE" altLang="sv-SE" dirty="0"/>
              <a:t>Man får inte bjuda lägre än tidigare bud.</a:t>
            </a:r>
          </a:p>
          <a:p>
            <a:pPr marL="0" indent="0" eaLnBrk="1" hangingPunct="1">
              <a:buNone/>
            </a:pPr>
            <a:endParaRPr lang="sv-SE" altLang="sv-SE" dirty="0"/>
          </a:p>
          <a:p>
            <a:pPr eaLnBrk="1" hangingPunct="1"/>
            <a:r>
              <a:rPr lang="sv-SE" altLang="sv-SE" dirty="0"/>
              <a:t>Det par som bjuder högst i budgivningen får kontraktet. Budet har då följts av tre pass.</a:t>
            </a:r>
          </a:p>
          <a:p>
            <a:pPr eaLnBrk="1" hangingPunct="1">
              <a:buFontTx/>
              <a:buNone/>
            </a:pPr>
            <a:endParaRPr lang="sv-SE" altLang="sv-SE" dirty="0"/>
          </a:p>
          <a:p>
            <a:pPr eaLnBrk="1" hangingPunct="1"/>
            <a:endParaRPr lang="sv-SE" altLang="sv-S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58">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45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66FCD6D8-63DF-E7E8-3F0D-2FE351D1F87C}"/>
              </a:ext>
            </a:extLst>
          </p:cNvPr>
          <p:cNvSpPr>
            <a:spLocks noGrp="1" noChangeArrowheads="1"/>
          </p:cNvSpPr>
          <p:nvPr>
            <p:ph type="title"/>
          </p:nvPr>
        </p:nvSpPr>
        <p:spPr/>
        <p:txBody>
          <a:bodyPr/>
          <a:lstStyle/>
          <a:p>
            <a:pPr algn="l" eaLnBrk="1" hangingPunct="1"/>
            <a:r>
              <a:rPr lang="sv-SE" altLang="sv-SE" sz="4000"/>
              <a:t>Vid budgivningen används en budlåda.</a:t>
            </a:r>
          </a:p>
        </p:txBody>
      </p:sp>
      <p:pic>
        <p:nvPicPr>
          <p:cNvPr id="46087" name="Picture 7" descr="419_Neo_budkort_med_">
            <a:extLst>
              <a:ext uri="{FF2B5EF4-FFF2-40B4-BE49-F238E27FC236}">
                <a16:creationId xmlns:a16="http://schemas.microsoft.com/office/drawing/2014/main" id="{BC7B4967-CEC8-FAD8-9FE6-F3C0E8E306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451" y="2060576"/>
            <a:ext cx="221932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9" descr="337_Classic_m_faste_med_">
            <a:extLst>
              <a:ext uri="{FF2B5EF4-FFF2-40B4-BE49-F238E27FC236}">
                <a16:creationId xmlns:a16="http://schemas.microsoft.com/office/drawing/2014/main" id="{9B7B55BB-8CBD-AB13-6518-97852ADAB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268413"/>
            <a:ext cx="22860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Picture 10">
            <a:extLst>
              <a:ext uri="{FF2B5EF4-FFF2-40B4-BE49-F238E27FC236}">
                <a16:creationId xmlns:a16="http://schemas.microsoft.com/office/drawing/2014/main" id="{506BBCC1-0663-82E1-7E51-673F6A6CB0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539" y="4221164"/>
            <a:ext cx="3648075" cy="136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91" name="Text Box 11">
            <a:extLst>
              <a:ext uri="{FF2B5EF4-FFF2-40B4-BE49-F238E27FC236}">
                <a16:creationId xmlns:a16="http://schemas.microsoft.com/office/drawing/2014/main" id="{C210E2EC-6285-29A6-BBCA-0B3E65CA1C87}"/>
              </a:ext>
            </a:extLst>
          </p:cNvPr>
          <p:cNvSpPr txBox="1">
            <a:spLocks noChangeArrowheads="1"/>
          </p:cNvSpPr>
          <p:nvPr/>
        </p:nvSpPr>
        <p:spPr bwMode="auto">
          <a:xfrm>
            <a:off x="1847850" y="6092826"/>
            <a:ext cx="83518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sv-SE" altLang="sv-SE" sz="2000"/>
              <a:t>1962 skapades samt patenterades budlådan av Gösta Nordenson.</a:t>
            </a:r>
            <a:r>
              <a:rPr lang="sv-SE" altLang="sv-SE"/>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60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609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0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a:extLst>
              <a:ext uri="{FF2B5EF4-FFF2-40B4-BE49-F238E27FC236}">
                <a16:creationId xmlns:a16="http://schemas.microsoft.com/office/drawing/2014/main" id="{B5F4CA32-A822-ACD0-6703-40CBFBA47ECE}"/>
              </a:ext>
            </a:extLst>
          </p:cNvPr>
          <p:cNvSpPr>
            <a:spLocks noGrp="1" noChangeArrowheads="1"/>
          </p:cNvSpPr>
          <p:nvPr>
            <p:ph type="body" idx="1"/>
          </p:nvPr>
        </p:nvSpPr>
        <p:spPr>
          <a:xfrm>
            <a:off x="1847850" y="476250"/>
            <a:ext cx="8229600" cy="4032250"/>
          </a:xfrm>
        </p:spPr>
        <p:txBody>
          <a:bodyPr/>
          <a:lstStyle/>
          <a:p>
            <a:pPr eaLnBrk="1" hangingPunct="1">
              <a:buFontTx/>
              <a:buNone/>
            </a:pPr>
            <a:r>
              <a:rPr lang="sv-SE" altLang="sv-SE" dirty="0"/>
              <a:t>För att spela hem ett kontrakt måste du ta boken plus antal bjudna trick.</a:t>
            </a:r>
          </a:p>
          <a:p>
            <a:pPr eaLnBrk="1" hangingPunct="1">
              <a:buFontTx/>
              <a:buNone/>
            </a:pPr>
            <a:r>
              <a:rPr lang="sv-SE" altLang="sv-SE" dirty="0"/>
              <a:t>T ex för 3</a:t>
            </a:r>
            <a:r>
              <a:rPr lang="sv-SE" altLang="sv-SE" dirty="0">
                <a:solidFill>
                  <a:srgbClr val="FF0000"/>
                </a:solidFill>
                <a:sym typeface="Symbol" panose="05050102010706020507" pitchFamily="18" charset="2"/>
              </a:rPr>
              <a:t></a:t>
            </a:r>
            <a:r>
              <a:rPr lang="sv-SE" altLang="sv-SE" dirty="0">
                <a:sym typeface="Symbol" panose="05050102010706020507" pitchFamily="18" charset="2"/>
              </a:rPr>
              <a:t> krävs 6+3=9 stick med ruter som trumf.</a:t>
            </a:r>
          </a:p>
          <a:p>
            <a:pPr eaLnBrk="1" hangingPunct="1">
              <a:buFontTx/>
              <a:buNone/>
            </a:pPr>
            <a:r>
              <a:rPr lang="sv-SE" altLang="sv-SE" dirty="0">
                <a:sym typeface="Symbol" panose="05050102010706020507" pitchFamily="18" charset="2"/>
              </a:rPr>
              <a:t>Tar du fler stick får du betalt för övertrick.</a:t>
            </a:r>
          </a:p>
          <a:p>
            <a:pPr eaLnBrk="1" hangingPunct="1">
              <a:buFontTx/>
              <a:buNone/>
            </a:pPr>
            <a:r>
              <a:rPr lang="sv-SE" altLang="sv-SE" dirty="0">
                <a:sym typeface="Symbol" panose="05050102010706020507" pitchFamily="18" charset="2"/>
              </a:rPr>
              <a:t>Tar du färre stick får motståndarna poäng för straffar. 50 eller 100 p per straff.</a:t>
            </a:r>
          </a:p>
          <a:p>
            <a:pPr eaLnBrk="1" hangingPunct="1">
              <a:buFontTx/>
              <a:buNone/>
            </a:pPr>
            <a:endParaRPr lang="sv-SE" altLang="sv-SE" dirty="0">
              <a:solidFill>
                <a:srgbClr val="FF0000"/>
              </a:solidFill>
              <a:sym typeface="Symbol" panose="05050102010706020507" pitchFamily="18" charset="2"/>
            </a:endParaRPr>
          </a:p>
        </p:txBody>
      </p:sp>
      <p:sp>
        <p:nvSpPr>
          <p:cNvPr id="47108" name="Text Box 4">
            <a:extLst>
              <a:ext uri="{FF2B5EF4-FFF2-40B4-BE49-F238E27FC236}">
                <a16:creationId xmlns:a16="http://schemas.microsoft.com/office/drawing/2014/main" id="{43B5E9B7-33D4-2F4E-E15E-DFC121AB1771}"/>
              </a:ext>
            </a:extLst>
          </p:cNvPr>
          <p:cNvSpPr txBox="1">
            <a:spLocks noChangeArrowheads="1"/>
          </p:cNvSpPr>
          <p:nvPr/>
        </p:nvSpPr>
        <p:spPr bwMode="auto">
          <a:xfrm>
            <a:off x="1658017" y="3876624"/>
            <a:ext cx="80645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sv-SE" altLang="sv-SE" sz="2800" dirty="0"/>
              <a:t>På brickan står även om paren är i zon eller ej. Detta har betydelse för poängsättning av såväl bonus som straff.</a:t>
            </a:r>
          </a:p>
          <a:p>
            <a:pPr eaLnBrk="1" hangingPunct="1">
              <a:spcBef>
                <a:spcPct val="50000"/>
              </a:spcBef>
            </a:pPr>
            <a:br>
              <a:rPr lang="sv-SE" altLang="sv-SE" sz="2800" dirty="0"/>
            </a:br>
            <a:r>
              <a:rPr lang="sv-SE" altLang="sv-SE" dirty="0"/>
              <a:t>I </a:t>
            </a:r>
            <a:r>
              <a:rPr lang="sv-SE" altLang="sv-SE" b="1" dirty="0"/>
              <a:t>tävlingsbridge</a:t>
            </a:r>
            <a:r>
              <a:rPr lang="sv-SE" altLang="sv-SE" dirty="0"/>
              <a:t> varierar zonförhållandena från en giv till en annan beroende på givens nummer. Att zonförhållandena ändras är för att skapa olika situationer och göra spelet intressantare.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72C4C57E-1C68-4ED0-529B-6C51C2CFA9FC}"/>
              </a:ext>
            </a:extLst>
          </p:cNvPr>
          <p:cNvSpPr>
            <a:spLocks noGrp="1" noChangeArrowheads="1"/>
          </p:cNvSpPr>
          <p:nvPr>
            <p:ph type="title"/>
          </p:nvPr>
        </p:nvSpPr>
        <p:spPr/>
        <p:txBody>
          <a:bodyPr/>
          <a:lstStyle/>
          <a:p>
            <a:pPr eaLnBrk="1" hangingPunct="1"/>
            <a:r>
              <a:rPr lang="sv-SE" altLang="sv-SE"/>
              <a:t>poängberäkning</a:t>
            </a:r>
          </a:p>
        </p:txBody>
      </p:sp>
      <p:sp>
        <p:nvSpPr>
          <p:cNvPr id="22531" name="Rectangle 3">
            <a:extLst>
              <a:ext uri="{FF2B5EF4-FFF2-40B4-BE49-F238E27FC236}">
                <a16:creationId xmlns:a16="http://schemas.microsoft.com/office/drawing/2014/main" id="{5397F1C7-709C-0F9C-5C88-E923F1F13FD9}"/>
              </a:ext>
            </a:extLst>
          </p:cNvPr>
          <p:cNvSpPr>
            <a:spLocks noGrp="1" noChangeArrowheads="1"/>
          </p:cNvSpPr>
          <p:nvPr>
            <p:ph type="body" idx="1"/>
          </p:nvPr>
        </p:nvSpPr>
        <p:spPr>
          <a:xfrm>
            <a:off x="1981200" y="1600200"/>
            <a:ext cx="8229600" cy="4781550"/>
          </a:xfrm>
        </p:spPr>
        <p:txBody>
          <a:bodyPr/>
          <a:lstStyle/>
          <a:p>
            <a:pPr eaLnBrk="1" hangingPunct="1">
              <a:buFontTx/>
              <a:buNone/>
            </a:pPr>
            <a:r>
              <a:rPr lang="sv-SE" altLang="sv-SE"/>
              <a:t>	Poäng för bjudna och hemspelade </a:t>
            </a:r>
            <a:r>
              <a:rPr lang="sv-SE" altLang="sv-SE" b="1"/>
              <a:t>trick</a:t>
            </a:r>
            <a:r>
              <a:rPr lang="sv-SE" altLang="sv-SE"/>
              <a:t> räknas så här: </a:t>
            </a:r>
            <a:br>
              <a:rPr lang="sv-SE" altLang="sv-SE"/>
            </a:br>
            <a:br>
              <a:rPr lang="sv-SE" altLang="sv-SE"/>
            </a:br>
            <a:r>
              <a:rPr lang="sv-SE" altLang="sv-SE"/>
              <a:t>20 poäng för klöver och ruter</a:t>
            </a:r>
            <a:br>
              <a:rPr lang="sv-SE" altLang="sv-SE"/>
            </a:br>
            <a:br>
              <a:rPr lang="sv-SE" altLang="sv-SE"/>
            </a:br>
            <a:r>
              <a:rPr lang="sv-SE" altLang="sv-SE"/>
              <a:t>30 poäng för hjärter och spader</a:t>
            </a:r>
            <a:br>
              <a:rPr lang="sv-SE" altLang="sv-SE"/>
            </a:br>
            <a:r>
              <a:rPr lang="sv-SE" altLang="sv-SE"/>
              <a:t> </a:t>
            </a:r>
            <a:br>
              <a:rPr lang="sv-SE" altLang="sv-SE"/>
            </a:br>
            <a:r>
              <a:rPr lang="sv-SE" altLang="sv-SE"/>
              <a:t>40 poäng för det första tricket i sang och 30 poäng per varje följande trick.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4">
            <a:extLst>
              <a:ext uri="{FF2B5EF4-FFF2-40B4-BE49-F238E27FC236}">
                <a16:creationId xmlns:a16="http://schemas.microsoft.com/office/drawing/2014/main" id="{C71FDA80-8BE2-9FD9-F795-4E567BA04039}"/>
              </a:ext>
            </a:extLst>
          </p:cNvPr>
          <p:cNvSpPr txBox="1">
            <a:spLocks noChangeArrowheads="1"/>
          </p:cNvSpPr>
          <p:nvPr/>
        </p:nvSpPr>
        <p:spPr bwMode="auto">
          <a:xfrm>
            <a:off x="1847851" y="476250"/>
            <a:ext cx="8424863"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sv-SE" altLang="sv-SE" sz="2800" b="1">
                <a:solidFill>
                  <a:schemeClr val="tx2"/>
                </a:solidFill>
              </a:rPr>
              <a:t>Delkontrakt</a:t>
            </a:r>
            <a:br>
              <a:rPr lang="sv-SE" altLang="sv-SE" sz="2800">
                <a:solidFill>
                  <a:schemeClr val="tx2"/>
                </a:solidFill>
              </a:rPr>
            </a:br>
            <a:r>
              <a:rPr lang="sv-SE" altLang="sv-SE" sz="2800">
                <a:solidFill>
                  <a:schemeClr val="tx2"/>
                </a:solidFill>
              </a:rPr>
              <a:t>Du får en delkontraktsbonus om kontraktet gick hem och var under utgångsnivå, d.v.s. </a:t>
            </a:r>
            <a:r>
              <a:rPr lang="sv-SE" altLang="sv-SE" sz="2800" b="1">
                <a:solidFill>
                  <a:schemeClr val="tx2"/>
                </a:solidFill>
              </a:rPr>
              <a:t>den bjudna trickpoängen var lägre än 100.</a:t>
            </a:r>
            <a:r>
              <a:rPr lang="sv-SE" altLang="sv-SE" sz="2800">
                <a:solidFill>
                  <a:schemeClr val="tx2"/>
                </a:solidFill>
              </a:rPr>
              <a:t> </a:t>
            </a:r>
            <a:br>
              <a:rPr lang="sv-SE" altLang="sv-SE" sz="2800">
                <a:solidFill>
                  <a:schemeClr val="tx2"/>
                </a:solidFill>
              </a:rPr>
            </a:br>
            <a:r>
              <a:rPr lang="sv-SE" altLang="sv-SE" sz="2800">
                <a:solidFill>
                  <a:schemeClr val="tx2"/>
                </a:solidFill>
              </a:rPr>
              <a:t>En bonuspoäng på </a:t>
            </a:r>
            <a:r>
              <a:rPr lang="sv-SE" altLang="sv-SE" sz="2800" b="1">
                <a:solidFill>
                  <a:schemeClr val="tx2"/>
                </a:solidFill>
              </a:rPr>
              <a:t>50 poäng</a:t>
            </a:r>
            <a:r>
              <a:rPr lang="sv-SE" altLang="sv-SE" sz="2800">
                <a:solidFill>
                  <a:schemeClr val="tx2"/>
                </a:solidFill>
              </a:rPr>
              <a:t> kallad "</a:t>
            </a:r>
            <a:r>
              <a:rPr lang="sv-SE" altLang="sv-SE" sz="2800" i="1">
                <a:solidFill>
                  <a:schemeClr val="tx2"/>
                </a:solidFill>
              </a:rPr>
              <a:t>delkontraktsbonus</a:t>
            </a:r>
            <a:r>
              <a:rPr lang="sv-SE" altLang="sv-SE" sz="2800">
                <a:solidFill>
                  <a:schemeClr val="tx2"/>
                </a:solidFill>
              </a:rPr>
              <a:t>" delas då ut.</a:t>
            </a:r>
          </a:p>
        </p:txBody>
      </p:sp>
      <p:sp>
        <p:nvSpPr>
          <p:cNvPr id="49157" name="Text Box 5">
            <a:extLst>
              <a:ext uri="{FF2B5EF4-FFF2-40B4-BE49-F238E27FC236}">
                <a16:creationId xmlns:a16="http://schemas.microsoft.com/office/drawing/2014/main" id="{673430B1-3775-090D-748F-77A604DF69C1}"/>
              </a:ext>
            </a:extLst>
          </p:cNvPr>
          <p:cNvSpPr txBox="1">
            <a:spLocks noChangeArrowheads="1"/>
          </p:cNvSpPr>
          <p:nvPr/>
        </p:nvSpPr>
        <p:spPr bwMode="auto">
          <a:xfrm>
            <a:off x="1847850" y="3644900"/>
            <a:ext cx="7056438" cy="132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sv-SE" altLang="sv-SE"/>
              <a:t>Ex) Ni har bjudit 2 NT och spelar hem 8 stick.</a:t>
            </a:r>
            <a:br>
              <a:rPr lang="sv-SE" altLang="sv-SE"/>
            </a:br>
            <a:r>
              <a:rPr lang="sv-SE" altLang="sv-SE"/>
              <a:t>Ni har i budet lovat 6 + 2 = 8 stick och ni har då spelat hem kontraktet.</a:t>
            </a:r>
          </a:p>
          <a:p>
            <a:pPr eaLnBrk="1" hangingPunct="1">
              <a:spcBef>
                <a:spcPct val="50000"/>
              </a:spcBef>
            </a:pPr>
            <a:r>
              <a:rPr lang="sv-SE" altLang="sv-SE"/>
              <a:t>Poäng: 40 + 30 + 50 =120 p</a:t>
            </a:r>
          </a:p>
        </p:txBody>
      </p:sp>
      <p:sp>
        <p:nvSpPr>
          <p:cNvPr id="49158" name="Text Box 6">
            <a:extLst>
              <a:ext uri="{FF2B5EF4-FFF2-40B4-BE49-F238E27FC236}">
                <a16:creationId xmlns:a16="http://schemas.microsoft.com/office/drawing/2014/main" id="{C165EBB9-3E64-FC09-4636-C1C0D2A75332}"/>
              </a:ext>
            </a:extLst>
          </p:cNvPr>
          <p:cNvSpPr txBox="1">
            <a:spLocks noChangeArrowheads="1"/>
          </p:cNvSpPr>
          <p:nvPr/>
        </p:nvSpPr>
        <p:spPr bwMode="auto">
          <a:xfrm>
            <a:off x="1847851" y="5445125"/>
            <a:ext cx="7343775"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sv-SE" altLang="sv-SE"/>
              <a:t>Ex) Ni har bjudit 3</a:t>
            </a:r>
            <a:r>
              <a:rPr lang="sv-SE" altLang="sv-SE">
                <a:sym typeface="Symbol" panose="05050102010706020507" pitchFamily="18" charset="2"/>
              </a:rPr>
              <a:t> och spelar hem 10 stick.</a:t>
            </a:r>
            <a:br>
              <a:rPr lang="sv-SE" altLang="sv-SE">
                <a:sym typeface="Symbol" panose="05050102010706020507" pitchFamily="18" charset="2"/>
              </a:rPr>
            </a:br>
            <a:r>
              <a:rPr lang="sv-SE" altLang="sv-SE">
                <a:sym typeface="Symbol" panose="05050102010706020507" pitchFamily="18" charset="2"/>
              </a:rPr>
              <a:t>Ni har då spelat hem kontraktet ( 6+3=9 stick)och gjort ett övertrick.</a:t>
            </a:r>
          </a:p>
          <a:p>
            <a:pPr eaLnBrk="1" hangingPunct="1">
              <a:spcBef>
                <a:spcPct val="50000"/>
              </a:spcBef>
            </a:pPr>
            <a:r>
              <a:rPr lang="sv-SE" altLang="sv-SE">
                <a:sym typeface="Symbol" panose="05050102010706020507" pitchFamily="18" charset="2"/>
              </a:rPr>
              <a:t>Poäng: 4 x 30 + 50 =170 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5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7" grpId="0"/>
      <p:bldP spid="4915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Rektangel 124"/>
          <p:cNvSpPr/>
          <p:nvPr/>
        </p:nvSpPr>
        <p:spPr>
          <a:xfrm>
            <a:off x="1260000" y="720000"/>
            <a:ext cx="8639640" cy="1789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50000"/>
              </a:lnSpc>
            </a:pPr>
            <a:r>
              <a:rPr lang="sv-SE" sz="2000" b="0" strike="noStrike" spc="-1">
                <a:latin typeface="Arial"/>
              </a:rPr>
              <a:t>Världsbridgeförbundet räknar med att det finns drygt 1 miljon tävlingsspelare i världen.</a:t>
            </a:r>
            <a:br>
              <a:rPr sz="2000"/>
            </a:br>
            <a:r>
              <a:rPr lang="sv-SE" sz="2000" b="0" strike="noStrike" spc="-1">
                <a:latin typeface="Arial"/>
              </a:rPr>
              <a:t>I Sverige finns omkring 25 000 tävlingsspelare i nära 400 klubbar, från Ystad i söder till Kiruna i norr.</a:t>
            </a:r>
          </a:p>
        </p:txBody>
      </p:sp>
      <p:sp>
        <p:nvSpPr>
          <p:cNvPr id="126" name="Rektangel 125"/>
          <p:cNvSpPr/>
          <p:nvPr/>
        </p:nvSpPr>
        <p:spPr>
          <a:xfrm>
            <a:off x="1260000" y="3276360"/>
            <a:ext cx="8099640" cy="1789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50000"/>
              </a:lnSpc>
            </a:pPr>
            <a:r>
              <a:rPr lang="sv-SE" sz="2000" b="0" strike="noStrike" spc="-1">
                <a:latin typeface="Arial"/>
              </a:rPr>
              <a:t>Bridge är ett spel där det går ut på att vinna så många poäng som möjligt. Till skillnad från andra kortspel handlar det inte om att ha ”tur med korten”. Vi skall förklara hur man kan bortse från turmomentet i tävlingsbridge.</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4">
            <a:extLst>
              <a:ext uri="{FF2B5EF4-FFF2-40B4-BE49-F238E27FC236}">
                <a16:creationId xmlns:a16="http://schemas.microsoft.com/office/drawing/2014/main" id="{A9615102-7315-8E2F-76D6-860E90F5E0A5}"/>
              </a:ext>
            </a:extLst>
          </p:cNvPr>
          <p:cNvSpPr txBox="1">
            <a:spLocks noChangeArrowheads="1"/>
          </p:cNvSpPr>
          <p:nvPr/>
        </p:nvSpPr>
        <p:spPr bwMode="auto">
          <a:xfrm>
            <a:off x="1919288" y="333375"/>
            <a:ext cx="80645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sv-SE" altLang="sv-SE" sz="2800" b="1"/>
              <a:t>Utgångar</a:t>
            </a:r>
          </a:p>
          <a:p>
            <a:pPr eaLnBrk="1" hangingPunct="1"/>
            <a:r>
              <a:rPr lang="sv-SE" altLang="sv-SE" sz="2800"/>
              <a:t>En utgångsbonus utdelas om det bjudna kontraktet uppgår till minst 100 trickpoäng, det är då ett </a:t>
            </a:r>
            <a:r>
              <a:rPr lang="sv-SE" altLang="sv-SE" sz="2800" b="1"/>
              <a:t>utgångskontrakt</a:t>
            </a:r>
            <a:r>
              <a:rPr lang="sv-SE" altLang="sv-SE" sz="2800"/>
              <a:t>. </a:t>
            </a:r>
          </a:p>
          <a:p>
            <a:pPr eaLnBrk="1" hangingPunct="1"/>
            <a:r>
              <a:rPr lang="sv-SE" altLang="sv-SE" sz="2800"/>
              <a:t>Utgångsbonus i ozon är 300 p.</a:t>
            </a:r>
          </a:p>
          <a:p>
            <a:pPr eaLnBrk="1" hangingPunct="1"/>
            <a:r>
              <a:rPr lang="sv-SE" altLang="sv-SE" sz="2800"/>
              <a:t>Utgångsbonus i zon är 500 p.</a:t>
            </a:r>
            <a:r>
              <a:rPr lang="sv-SE" altLang="sv-SE"/>
              <a:t> </a:t>
            </a:r>
            <a:endParaRPr lang="sv-SE" altLang="sv-SE" sz="2800"/>
          </a:p>
        </p:txBody>
      </p:sp>
      <p:sp>
        <p:nvSpPr>
          <p:cNvPr id="50181" name="Text Box 5">
            <a:extLst>
              <a:ext uri="{FF2B5EF4-FFF2-40B4-BE49-F238E27FC236}">
                <a16:creationId xmlns:a16="http://schemas.microsoft.com/office/drawing/2014/main" id="{D474C400-D14C-1167-B358-54FE30539F51}"/>
              </a:ext>
            </a:extLst>
          </p:cNvPr>
          <p:cNvSpPr txBox="1">
            <a:spLocks noChangeArrowheads="1"/>
          </p:cNvSpPr>
          <p:nvPr/>
        </p:nvSpPr>
        <p:spPr bwMode="auto">
          <a:xfrm>
            <a:off x="1992313" y="3068639"/>
            <a:ext cx="8424862"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sv-SE" altLang="sv-SE" sz="2800"/>
              <a:t>För utgång krävs i</a:t>
            </a:r>
          </a:p>
          <a:p>
            <a:pPr eaLnBrk="1" hangingPunct="1">
              <a:spcBef>
                <a:spcPct val="50000"/>
              </a:spcBef>
            </a:pPr>
            <a:r>
              <a:rPr lang="sv-SE" altLang="sv-SE" sz="2800"/>
              <a:t>Lågfärg 5 trick                 ( 5 x 20=100 p)</a:t>
            </a:r>
            <a:br>
              <a:rPr lang="sv-SE" altLang="sv-SE" sz="2800"/>
            </a:br>
            <a:r>
              <a:rPr lang="sv-SE" altLang="sv-SE" sz="2800"/>
              <a:t>Högfärg 4 trick                (4 x 30=120 p)</a:t>
            </a:r>
            <a:br>
              <a:rPr lang="sv-SE" altLang="sv-SE" sz="2800"/>
            </a:br>
            <a:r>
              <a:rPr lang="sv-SE" altLang="sv-SE" sz="2800"/>
              <a:t>Sang 3 trick                    ( 40 + 2 x 30= 100 p)</a:t>
            </a:r>
          </a:p>
        </p:txBody>
      </p:sp>
      <p:sp>
        <p:nvSpPr>
          <p:cNvPr id="50182" name="Text Box 6">
            <a:extLst>
              <a:ext uri="{FF2B5EF4-FFF2-40B4-BE49-F238E27FC236}">
                <a16:creationId xmlns:a16="http://schemas.microsoft.com/office/drawing/2014/main" id="{D4C65662-2574-9F29-FD06-9073226ACC54}"/>
              </a:ext>
            </a:extLst>
          </p:cNvPr>
          <p:cNvSpPr txBox="1">
            <a:spLocks noChangeArrowheads="1"/>
          </p:cNvSpPr>
          <p:nvPr/>
        </p:nvSpPr>
        <p:spPr bwMode="auto">
          <a:xfrm>
            <a:off x="2063750" y="5300664"/>
            <a:ext cx="78486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sv-SE" altLang="sv-SE"/>
              <a:t>Ex) Ni är i ozon och har bjudit 3 NT och spelar hem 9 stick.</a:t>
            </a:r>
            <a:br>
              <a:rPr lang="sv-SE" altLang="sv-SE"/>
            </a:br>
            <a:r>
              <a:rPr lang="sv-SE" altLang="sv-SE"/>
              <a:t>Ni har i budet lovat 6 + 3 = 9 stick och ni har då spelat hem kontraktet.</a:t>
            </a:r>
          </a:p>
          <a:p>
            <a:pPr eaLnBrk="1" hangingPunct="1"/>
            <a:r>
              <a:rPr lang="sv-SE" altLang="sv-SE"/>
              <a:t>Poäng: 40 + 30 + 30 + 300 =400 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1" grpId="0"/>
      <p:bldP spid="5018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4">
            <a:extLst>
              <a:ext uri="{FF2B5EF4-FFF2-40B4-BE49-F238E27FC236}">
                <a16:creationId xmlns:a16="http://schemas.microsoft.com/office/drawing/2014/main" id="{A3BE1038-2E61-8D31-0007-EA9E283BFC0B}"/>
              </a:ext>
            </a:extLst>
          </p:cNvPr>
          <p:cNvSpPr txBox="1">
            <a:spLocks noChangeArrowheads="1"/>
          </p:cNvSpPr>
          <p:nvPr/>
        </p:nvSpPr>
        <p:spPr bwMode="auto">
          <a:xfrm>
            <a:off x="2208214" y="360364"/>
            <a:ext cx="7488237" cy="478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sv-SE" altLang="sv-SE" sz="2800" b="1"/>
              <a:t>Slammar</a:t>
            </a:r>
          </a:p>
          <a:p>
            <a:pPr eaLnBrk="1" hangingPunct="1"/>
            <a:r>
              <a:rPr lang="sv-SE" altLang="sv-SE" sz="2800"/>
              <a:t>Slambonus delas upp i två kategorier: </a:t>
            </a:r>
            <a:br>
              <a:rPr lang="sv-SE" altLang="sv-SE" sz="2800"/>
            </a:br>
            <a:r>
              <a:rPr lang="sv-SE" altLang="sv-SE" sz="2800"/>
              <a:t>lillslam och storslam. </a:t>
            </a:r>
            <a:br>
              <a:rPr lang="sv-SE" altLang="sv-SE" sz="2800"/>
            </a:br>
            <a:r>
              <a:rPr lang="sv-SE" altLang="sv-SE" sz="2800"/>
              <a:t>En </a:t>
            </a:r>
            <a:r>
              <a:rPr lang="sv-SE" altLang="sv-SE" sz="2800" b="1"/>
              <a:t>lillslam</a:t>
            </a:r>
            <a:r>
              <a:rPr lang="sv-SE" altLang="sv-SE" sz="2800"/>
              <a:t> är ett kontrakt på </a:t>
            </a:r>
            <a:r>
              <a:rPr lang="sv-SE" altLang="sv-SE" sz="2800" b="1"/>
              <a:t>6-tricksnivån</a:t>
            </a:r>
            <a:r>
              <a:rPr lang="sv-SE" altLang="sv-SE" sz="2800"/>
              <a:t>, 12 stick totalt. </a:t>
            </a:r>
            <a:br>
              <a:rPr lang="sv-SE" altLang="sv-SE" sz="2800"/>
            </a:br>
            <a:r>
              <a:rPr lang="sv-SE" altLang="sv-SE" sz="2800"/>
              <a:t>En storslam är ett kontrakt som kräver att spelföraren vinner alla 13 sticken, </a:t>
            </a:r>
          </a:p>
          <a:p>
            <a:pPr eaLnBrk="1" hangingPunct="1"/>
            <a:r>
              <a:rPr lang="sv-SE" altLang="sv-SE" sz="2800" b="1"/>
              <a:t>7-tricksnivån</a:t>
            </a:r>
            <a:r>
              <a:rPr lang="sv-SE" altLang="sv-SE" sz="2800"/>
              <a:t>.</a:t>
            </a:r>
            <a:endParaRPr lang="sv-SE" altLang="sv-SE" sz="2800" b="1"/>
          </a:p>
          <a:p>
            <a:pPr eaLnBrk="1" hangingPunct="1"/>
            <a:r>
              <a:rPr lang="sv-SE" altLang="sv-SE" sz="2800"/>
              <a:t>Precis som utgångsbonusen, varierar slambonusen beroende på zonförhållandena.</a:t>
            </a:r>
            <a:br>
              <a:rPr lang="sv-SE" altLang="sv-SE" sz="2800"/>
            </a:br>
            <a:endParaRPr lang="sv-SE" altLang="sv-SE" sz="28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Bildobjekt 1"/>
          <p:cNvPicPr/>
          <p:nvPr/>
        </p:nvPicPr>
        <p:blipFill>
          <a:blip r:embed="rId2"/>
          <a:stretch/>
        </p:blipFill>
        <p:spPr>
          <a:xfrm>
            <a:off x="-1905120" y="-1571760"/>
            <a:ext cx="15999840" cy="9999000"/>
          </a:xfrm>
          <a:prstGeom prst="rect">
            <a:avLst/>
          </a:prstGeom>
          <a:ln w="0">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a:extLst>
              <a:ext uri="{FF2B5EF4-FFF2-40B4-BE49-F238E27FC236}">
                <a16:creationId xmlns:a16="http://schemas.microsoft.com/office/drawing/2014/main" id="{AD0FAEB2-5265-FC3C-AD69-699ABF7841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876" y="765176"/>
            <a:ext cx="4225925"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Bildobjekt 1"/>
          <p:cNvPicPr/>
          <p:nvPr/>
        </p:nvPicPr>
        <p:blipFill>
          <a:blip r:embed="rId2"/>
          <a:srcRect l="12936" t="6205" r="13068" b="11051"/>
          <a:stretch/>
        </p:blipFill>
        <p:spPr>
          <a:xfrm>
            <a:off x="768240" y="-30960"/>
            <a:ext cx="9919080" cy="6931080"/>
          </a:xfrm>
          <a:prstGeom prst="rect">
            <a:avLst/>
          </a:prstGeom>
          <a:ln w="0">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Bildobjekt 1"/>
          <p:cNvPicPr/>
          <p:nvPr/>
        </p:nvPicPr>
        <p:blipFill>
          <a:blip r:embed="rId2"/>
          <a:stretch/>
        </p:blipFill>
        <p:spPr>
          <a:xfrm>
            <a:off x="-1905120" y="-1571760"/>
            <a:ext cx="15999840" cy="9999000"/>
          </a:xfrm>
          <a:prstGeom prst="rect">
            <a:avLst/>
          </a:prstGeom>
          <a:ln w="0">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A913B6DC-22B9-0C1C-EFC4-C76BBA0526C2}"/>
              </a:ext>
            </a:extLst>
          </p:cNvPr>
          <p:cNvPicPr>
            <a:picLocks noChangeAspect="1"/>
          </p:cNvPicPr>
          <p:nvPr/>
        </p:nvPicPr>
        <p:blipFill>
          <a:blip r:embed="rId2"/>
          <a:stretch>
            <a:fillRect/>
          </a:stretch>
        </p:blipFill>
        <p:spPr>
          <a:xfrm>
            <a:off x="2642705" y="237679"/>
            <a:ext cx="6906589" cy="6382641"/>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3B12AED9-9953-6F99-0BC4-D73BC56DD512}"/>
              </a:ext>
            </a:extLst>
          </p:cNvPr>
          <p:cNvSpPr>
            <a:spLocks noGrp="1" noChangeArrowheads="1"/>
          </p:cNvSpPr>
          <p:nvPr>
            <p:ph type="title"/>
          </p:nvPr>
        </p:nvSpPr>
        <p:spPr/>
        <p:txBody>
          <a:bodyPr/>
          <a:lstStyle/>
          <a:p>
            <a:pPr eaLnBrk="1" hangingPunct="1"/>
            <a:r>
              <a:rPr lang="sv-SE" altLang="sv-SE"/>
              <a:t>Tips i trumfspel</a:t>
            </a:r>
          </a:p>
        </p:txBody>
      </p:sp>
      <p:sp>
        <p:nvSpPr>
          <p:cNvPr id="31747" name="Rectangle 3">
            <a:extLst>
              <a:ext uri="{FF2B5EF4-FFF2-40B4-BE49-F238E27FC236}">
                <a16:creationId xmlns:a16="http://schemas.microsoft.com/office/drawing/2014/main" id="{635AECA3-1A53-AB0D-D985-9FD1044F217F}"/>
              </a:ext>
            </a:extLst>
          </p:cNvPr>
          <p:cNvSpPr>
            <a:spLocks noGrp="1" noChangeArrowheads="1"/>
          </p:cNvSpPr>
          <p:nvPr>
            <p:ph type="body" idx="1"/>
          </p:nvPr>
        </p:nvSpPr>
        <p:spPr/>
        <p:txBody>
          <a:bodyPr/>
          <a:lstStyle/>
          <a:p>
            <a:pPr eaLnBrk="1" hangingPunct="1"/>
            <a:r>
              <a:rPr lang="sv-SE" altLang="sv-SE"/>
              <a:t>Utspelaren kan spela ut en singelton och hoppas på stöld.</a:t>
            </a:r>
          </a:p>
          <a:p>
            <a:pPr eaLnBrk="1" hangingPunct="1"/>
            <a:r>
              <a:rPr lang="sv-SE" altLang="sv-SE"/>
              <a:t>Oftast är det en bra början för spelföraren att dra ut motståndarnas trumf för att hindra dem från att stjäla.</a:t>
            </a:r>
          </a:p>
          <a:p>
            <a:pPr eaLnBrk="1" hangingPunct="1"/>
            <a:r>
              <a:rPr lang="sv-SE" altLang="sv-SE"/>
              <a:t>Du får använda trumf för att stjäla när du inte kan följa färg. Det är inget tvång utan man kan saka i annan färg.</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A354A89E-A88F-87FB-88C2-6A905744C961}"/>
              </a:ext>
            </a:extLst>
          </p:cNvPr>
          <p:cNvSpPr txBox="1"/>
          <p:nvPr/>
        </p:nvSpPr>
        <p:spPr>
          <a:xfrm>
            <a:off x="619432" y="658761"/>
            <a:ext cx="8809703" cy="5632311"/>
          </a:xfrm>
          <a:prstGeom prst="rect">
            <a:avLst/>
          </a:prstGeom>
          <a:noFill/>
        </p:spPr>
        <p:txBody>
          <a:bodyPr wrap="square" rtlCol="0">
            <a:spAutoFit/>
          </a:bodyPr>
          <a:lstStyle/>
          <a:p>
            <a:r>
              <a:rPr lang="sv-SE" sz="2400" b="1" dirty="0"/>
              <a:t>Bricka nr 9</a:t>
            </a:r>
          </a:p>
          <a:p>
            <a:r>
              <a:rPr lang="sv-SE" sz="2400" dirty="0"/>
              <a:t>Nord är spelförare</a:t>
            </a:r>
          </a:p>
          <a:p>
            <a:r>
              <a:rPr lang="sv-SE" sz="2400" dirty="0"/>
              <a:t>Öst spelar ut</a:t>
            </a:r>
          </a:p>
          <a:p>
            <a:endParaRPr lang="sv-SE" sz="2400" dirty="0"/>
          </a:p>
          <a:p>
            <a:r>
              <a:rPr lang="sv-SE" sz="2400" b="1" dirty="0"/>
              <a:t>Bricka nr 10</a:t>
            </a:r>
          </a:p>
          <a:p>
            <a:r>
              <a:rPr lang="sv-SE" sz="2400" dirty="0"/>
              <a:t>Öst är spelförare</a:t>
            </a:r>
          </a:p>
          <a:p>
            <a:r>
              <a:rPr lang="sv-SE" sz="2400" dirty="0"/>
              <a:t>Syd spelar ut</a:t>
            </a:r>
          </a:p>
          <a:p>
            <a:endParaRPr lang="sv-SE" sz="2400" dirty="0"/>
          </a:p>
          <a:p>
            <a:r>
              <a:rPr lang="sv-SE" sz="2400" b="1" dirty="0"/>
              <a:t>Bricka nr 11</a:t>
            </a:r>
          </a:p>
          <a:p>
            <a:r>
              <a:rPr lang="sv-SE" sz="2400" dirty="0"/>
              <a:t>Syd är spelförare</a:t>
            </a:r>
          </a:p>
          <a:p>
            <a:r>
              <a:rPr lang="sv-SE" sz="2400" dirty="0"/>
              <a:t>Väst spelar ut</a:t>
            </a:r>
          </a:p>
          <a:p>
            <a:endParaRPr lang="sv-SE" sz="2400" dirty="0"/>
          </a:p>
          <a:p>
            <a:r>
              <a:rPr lang="sv-SE" sz="2400" b="1" dirty="0"/>
              <a:t>Bricka nr 12</a:t>
            </a:r>
          </a:p>
          <a:p>
            <a:r>
              <a:rPr lang="sv-SE" sz="2400" dirty="0"/>
              <a:t>Väst är spelförare</a:t>
            </a:r>
          </a:p>
          <a:p>
            <a:r>
              <a:rPr lang="sv-SE" sz="2400" dirty="0"/>
              <a:t>Nord spelar ut</a:t>
            </a:r>
          </a:p>
        </p:txBody>
      </p:sp>
    </p:spTree>
    <p:extLst>
      <p:ext uri="{BB962C8B-B14F-4D97-AF65-F5344CB8AC3E}">
        <p14:creationId xmlns:p14="http://schemas.microsoft.com/office/powerpoint/2010/main" val="34227972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324736FF-8158-2375-8871-EEC772502B84}"/>
              </a:ext>
            </a:extLst>
          </p:cNvPr>
          <p:cNvSpPr txBox="1"/>
          <p:nvPr/>
        </p:nvSpPr>
        <p:spPr>
          <a:xfrm>
            <a:off x="2546555" y="1445342"/>
            <a:ext cx="5309419" cy="1200329"/>
          </a:xfrm>
          <a:prstGeom prst="rect">
            <a:avLst/>
          </a:prstGeom>
          <a:noFill/>
        </p:spPr>
        <p:txBody>
          <a:bodyPr wrap="square" rtlCol="0">
            <a:spAutoFit/>
          </a:bodyPr>
          <a:lstStyle/>
          <a:p>
            <a:pPr algn="ctr"/>
            <a:r>
              <a:rPr lang="sv-SE" sz="3600" b="1" dirty="0">
                <a:solidFill>
                  <a:schemeClr val="accent5"/>
                </a:solidFill>
              </a:rPr>
              <a:t>Spela bridge 1</a:t>
            </a:r>
          </a:p>
          <a:p>
            <a:pPr algn="ctr"/>
            <a:r>
              <a:rPr lang="sv-SE" sz="3600" b="1" dirty="0">
                <a:solidFill>
                  <a:schemeClr val="accent5"/>
                </a:solidFill>
              </a:rPr>
              <a:t>Lektion 3</a:t>
            </a:r>
          </a:p>
        </p:txBody>
      </p:sp>
    </p:spTree>
    <p:extLst>
      <p:ext uri="{BB962C8B-B14F-4D97-AF65-F5344CB8AC3E}">
        <p14:creationId xmlns:p14="http://schemas.microsoft.com/office/powerpoint/2010/main" val="1325497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Bildobjekt 127"/>
          <p:cNvPicPr/>
          <p:nvPr/>
        </p:nvPicPr>
        <p:blipFill>
          <a:blip r:embed="rId3"/>
          <a:stretch/>
        </p:blipFill>
        <p:spPr>
          <a:xfrm>
            <a:off x="1094760" y="1222200"/>
            <a:ext cx="9047520" cy="5122800"/>
          </a:xfrm>
          <a:prstGeom prst="rect">
            <a:avLst/>
          </a:prstGeom>
          <a:ln w="0">
            <a:noFill/>
          </a:ln>
        </p:spPr>
      </p:pic>
      <p:sp>
        <p:nvSpPr>
          <p:cNvPr id="2" name="textruta 1">
            <a:extLst>
              <a:ext uri="{FF2B5EF4-FFF2-40B4-BE49-F238E27FC236}">
                <a16:creationId xmlns:a16="http://schemas.microsoft.com/office/drawing/2014/main" id="{5C6418A7-38EC-4610-6B91-D9E030B618E5}"/>
              </a:ext>
            </a:extLst>
          </p:cNvPr>
          <p:cNvSpPr txBox="1"/>
          <p:nvPr/>
        </p:nvSpPr>
        <p:spPr>
          <a:xfrm>
            <a:off x="5073445" y="513000"/>
            <a:ext cx="3257114" cy="369332"/>
          </a:xfrm>
          <a:prstGeom prst="rect">
            <a:avLst/>
          </a:prstGeom>
          <a:noFill/>
        </p:spPr>
        <p:txBody>
          <a:bodyPr wrap="square" rtlCol="0">
            <a:spAutoFit/>
          </a:bodyPr>
          <a:lstStyle/>
          <a:p>
            <a:r>
              <a:rPr lang="sv-SE" dirty="0">
                <a:hlinkClick r:id="rId4"/>
              </a:rPr>
              <a:t>Spela bridge</a:t>
            </a:r>
            <a:endParaRPr lang="sv-SE"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a:extLst>
              <a:ext uri="{FF2B5EF4-FFF2-40B4-BE49-F238E27FC236}">
                <a16:creationId xmlns:a16="http://schemas.microsoft.com/office/drawing/2014/main" id="{93B765DC-5D3E-B88F-C365-5AEBDD51B1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3113" y="4005264"/>
            <a:ext cx="3035300" cy="232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1" name="Text Box 5">
            <a:extLst>
              <a:ext uri="{FF2B5EF4-FFF2-40B4-BE49-F238E27FC236}">
                <a16:creationId xmlns:a16="http://schemas.microsoft.com/office/drawing/2014/main" id="{C6EDBC7A-F061-CB1A-2635-ECF6FC4BE161}"/>
              </a:ext>
            </a:extLst>
          </p:cNvPr>
          <p:cNvSpPr txBox="1">
            <a:spLocks noChangeArrowheads="1"/>
          </p:cNvSpPr>
          <p:nvPr/>
        </p:nvSpPr>
        <p:spPr bwMode="auto">
          <a:xfrm>
            <a:off x="2351088" y="333376"/>
            <a:ext cx="7200900"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sv-SE" altLang="sv-SE" sz="2000" b="1" dirty="0"/>
              <a:t>Räkna poäng</a:t>
            </a:r>
          </a:p>
          <a:p>
            <a:pPr eaLnBrk="1" hangingPunct="1"/>
            <a:r>
              <a:rPr lang="sv-SE" altLang="sv-SE" sz="2000" dirty="0"/>
              <a:t>Innan budgivningen börjar räknar var och en hur många</a:t>
            </a:r>
          </a:p>
          <a:p>
            <a:pPr eaLnBrk="1" hangingPunct="1"/>
            <a:r>
              <a:rPr lang="sv-SE" altLang="sv-SE" sz="2000" dirty="0"/>
              <a:t>poäng man har på sin hand.</a:t>
            </a:r>
          </a:p>
          <a:p>
            <a:pPr eaLnBrk="1" hangingPunct="1"/>
            <a:r>
              <a:rPr lang="sv-SE" altLang="sv-SE" sz="2000" dirty="0"/>
              <a:t> </a:t>
            </a:r>
            <a:br>
              <a:rPr lang="sv-SE" altLang="sv-SE" sz="2000" dirty="0"/>
            </a:br>
            <a:r>
              <a:rPr lang="sv-SE" altLang="sv-SE" sz="2000" dirty="0"/>
              <a:t>Det sker genom att du sätter poäng på de högsta korten du har i varje färg: Dessa är ess, kung, dam och knekt.</a:t>
            </a:r>
          </a:p>
          <a:p>
            <a:pPr eaLnBrk="1" hangingPunct="1"/>
            <a:endParaRPr lang="sv-SE" altLang="sv-SE" sz="2000" dirty="0"/>
          </a:p>
          <a:p>
            <a:pPr eaLnBrk="1" hangingPunct="1"/>
            <a:r>
              <a:rPr lang="sv-SE" altLang="sv-SE" sz="2000" dirty="0"/>
              <a:t>Ess, kung, dam och knekt kallas för </a:t>
            </a:r>
            <a:r>
              <a:rPr lang="sv-SE" altLang="sv-SE" sz="2000" b="1" dirty="0"/>
              <a:t>honnörer</a:t>
            </a:r>
            <a:r>
              <a:rPr lang="sv-SE" altLang="sv-SE" sz="2000" dirty="0"/>
              <a:t>. </a:t>
            </a:r>
            <a:br>
              <a:rPr lang="sv-SE" altLang="sv-SE" sz="2000" dirty="0"/>
            </a:br>
            <a:r>
              <a:rPr lang="sv-SE" altLang="sv-SE" sz="2000" dirty="0"/>
              <a:t>De andra korten kallas för </a:t>
            </a:r>
            <a:r>
              <a:rPr lang="sv-SE" altLang="sv-SE" sz="2000" b="1" dirty="0"/>
              <a:t>hackor</a:t>
            </a:r>
            <a:r>
              <a:rPr lang="sv-SE" altLang="sv-SE" sz="2000" dirty="0"/>
              <a:t>.</a:t>
            </a:r>
          </a:p>
          <a:p>
            <a:pPr eaLnBrk="1" hangingPunct="1"/>
            <a:endParaRPr lang="sv-SE" altLang="sv-SE" sz="2000" dirty="0"/>
          </a:p>
          <a:p>
            <a:pPr eaLnBrk="1" hangingPunct="1"/>
            <a:r>
              <a:rPr lang="sv-SE" altLang="sv-SE" sz="2000" b="1" dirty="0"/>
              <a:t>Honnörspoäng (</a:t>
            </a:r>
            <a:r>
              <a:rPr lang="sv-SE" altLang="sv-SE" sz="2000" b="1" dirty="0" err="1"/>
              <a:t>hp</a:t>
            </a:r>
            <a:r>
              <a:rPr lang="sv-SE" altLang="sv-SE" sz="2000" b="1" dirty="0"/>
              <a:t>) </a:t>
            </a:r>
            <a:r>
              <a:rPr lang="sv-SE" altLang="sv-SE" sz="2000" dirty="0"/>
              <a:t>framgår av bilden:</a:t>
            </a:r>
          </a:p>
        </p:txBody>
      </p:sp>
    </p:spTree>
    <p:extLst>
      <p:ext uri="{BB962C8B-B14F-4D97-AF65-F5344CB8AC3E}">
        <p14:creationId xmlns:p14="http://schemas.microsoft.com/office/powerpoint/2010/main" val="2556920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21">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21">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a:extLst>
              <a:ext uri="{FF2B5EF4-FFF2-40B4-BE49-F238E27FC236}">
                <a16:creationId xmlns:a16="http://schemas.microsoft.com/office/drawing/2014/main" id="{5E30A2E5-8D50-31BA-41C9-D89591A6E3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5775" y="1773239"/>
            <a:ext cx="4032250"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7" name="Rectangle 5">
            <a:extLst>
              <a:ext uri="{FF2B5EF4-FFF2-40B4-BE49-F238E27FC236}">
                <a16:creationId xmlns:a16="http://schemas.microsoft.com/office/drawing/2014/main" id="{1BE7D59B-2268-D238-E0C3-C962C11714B9}"/>
              </a:ext>
            </a:extLst>
          </p:cNvPr>
          <p:cNvSpPr>
            <a:spLocks noChangeArrowheads="1"/>
          </p:cNvSpPr>
          <p:nvPr/>
        </p:nvSpPr>
        <p:spPr bwMode="auto">
          <a:xfrm>
            <a:off x="5951539" y="2349501"/>
            <a:ext cx="1800225" cy="5762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sv-SE" altLang="sv-SE"/>
          </a:p>
        </p:txBody>
      </p:sp>
      <p:sp>
        <p:nvSpPr>
          <p:cNvPr id="6148" name="Text Box 7">
            <a:extLst>
              <a:ext uri="{FF2B5EF4-FFF2-40B4-BE49-F238E27FC236}">
                <a16:creationId xmlns:a16="http://schemas.microsoft.com/office/drawing/2014/main" id="{ACCF5FDE-788E-EF5D-716D-29CA4AF6791F}"/>
              </a:ext>
            </a:extLst>
          </p:cNvPr>
          <p:cNvSpPr txBox="1">
            <a:spLocks noChangeArrowheads="1"/>
          </p:cNvSpPr>
          <p:nvPr/>
        </p:nvSpPr>
        <p:spPr bwMode="auto">
          <a:xfrm>
            <a:off x="3792539" y="692151"/>
            <a:ext cx="51831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sv-SE" altLang="sv-SE" sz="2000"/>
              <a:t>Hur många poäng har den här handen?</a:t>
            </a:r>
          </a:p>
        </p:txBody>
      </p:sp>
    </p:spTree>
    <p:extLst>
      <p:ext uri="{BB962C8B-B14F-4D97-AF65-F5344CB8AC3E}">
        <p14:creationId xmlns:p14="http://schemas.microsoft.com/office/powerpoint/2010/main" val="41880135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BFE7E08F-45D9-5AD0-254E-51DEF18F4A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5775" y="1773239"/>
            <a:ext cx="4032250"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99659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a:extLst>
              <a:ext uri="{FF2B5EF4-FFF2-40B4-BE49-F238E27FC236}">
                <a16:creationId xmlns:a16="http://schemas.microsoft.com/office/drawing/2014/main" id="{436A720D-C5D0-176A-0E49-1881D4DFB84D}"/>
              </a:ext>
            </a:extLst>
          </p:cNvPr>
          <p:cNvSpPr txBox="1">
            <a:spLocks noChangeArrowheads="1"/>
          </p:cNvSpPr>
          <p:nvPr/>
        </p:nvSpPr>
        <p:spPr bwMode="auto">
          <a:xfrm>
            <a:off x="2351089" y="620713"/>
            <a:ext cx="68405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sv-SE" altLang="sv-SE" sz="2400"/>
              <a:t>Räkna hur många poäng de olika spelarna har!</a:t>
            </a:r>
          </a:p>
        </p:txBody>
      </p:sp>
      <p:pic>
        <p:nvPicPr>
          <p:cNvPr id="26630" name="Picture 6">
            <a:extLst>
              <a:ext uri="{FF2B5EF4-FFF2-40B4-BE49-F238E27FC236}">
                <a16:creationId xmlns:a16="http://schemas.microsoft.com/office/drawing/2014/main" id="{238146B2-FE50-F31B-75DF-BBD523E2A0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989" y="1989138"/>
            <a:ext cx="2905125"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31" name="Text Box 7">
            <a:extLst>
              <a:ext uri="{FF2B5EF4-FFF2-40B4-BE49-F238E27FC236}">
                <a16:creationId xmlns:a16="http://schemas.microsoft.com/office/drawing/2014/main" id="{79996B22-4BDE-DC78-8B38-86247EE984B8}"/>
              </a:ext>
            </a:extLst>
          </p:cNvPr>
          <p:cNvSpPr txBox="1">
            <a:spLocks noChangeArrowheads="1"/>
          </p:cNvSpPr>
          <p:nvPr/>
        </p:nvSpPr>
        <p:spPr bwMode="auto">
          <a:xfrm>
            <a:off x="6759576" y="2193926"/>
            <a:ext cx="2720975" cy="160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sv-SE" altLang="sv-SE"/>
              <a:t>N:  16 p</a:t>
            </a:r>
          </a:p>
          <a:p>
            <a:pPr eaLnBrk="1" hangingPunct="1">
              <a:spcBef>
                <a:spcPct val="50000"/>
              </a:spcBef>
            </a:pPr>
            <a:r>
              <a:rPr lang="sv-SE" altLang="sv-SE"/>
              <a:t>Ö:  10 p</a:t>
            </a:r>
          </a:p>
          <a:p>
            <a:pPr eaLnBrk="1" hangingPunct="1">
              <a:spcBef>
                <a:spcPct val="50000"/>
              </a:spcBef>
            </a:pPr>
            <a:r>
              <a:rPr lang="sv-SE" altLang="sv-SE"/>
              <a:t>S:   8 p</a:t>
            </a:r>
          </a:p>
          <a:p>
            <a:pPr eaLnBrk="1" hangingPunct="1">
              <a:spcBef>
                <a:spcPct val="50000"/>
              </a:spcBef>
            </a:pPr>
            <a:r>
              <a:rPr lang="sv-SE" altLang="sv-SE"/>
              <a:t>V:   6 p</a:t>
            </a:r>
          </a:p>
        </p:txBody>
      </p:sp>
      <p:sp>
        <p:nvSpPr>
          <p:cNvPr id="26632" name="Text Box 8">
            <a:extLst>
              <a:ext uri="{FF2B5EF4-FFF2-40B4-BE49-F238E27FC236}">
                <a16:creationId xmlns:a16="http://schemas.microsoft.com/office/drawing/2014/main" id="{94CE6D0D-2144-454B-8A50-28B9ABEDD11C}"/>
              </a:ext>
            </a:extLst>
          </p:cNvPr>
          <p:cNvSpPr txBox="1">
            <a:spLocks noChangeArrowheads="1"/>
          </p:cNvSpPr>
          <p:nvPr/>
        </p:nvSpPr>
        <p:spPr bwMode="auto">
          <a:xfrm>
            <a:off x="6743700" y="4292601"/>
            <a:ext cx="2376488"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sv-SE" altLang="sv-SE"/>
              <a:t>N+S:   24 p</a:t>
            </a:r>
          </a:p>
          <a:p>
            <a:pPr eaLnBrk="1" hangingPunct="1">
              <a:spcBef>
                <a:spcPct val="50000"/>
              </a:spcBef>
            </a:pPr>
            <a:r>
              <a:rPr lang="sv-SE" altLang="sv-SE"/>
              <a:t>Ö+V:   16 p</a:t>
            </a:r>
          </a:p>
        </p:txBody>
      </p:sp>
      <p:sp>
        <p:nvSpPr>
          <p:cNvPr id="26633" name="Text Box 9">
            <a:extLst>
              <a:ext uri="{FF2B5EF4-FFF2-40B4-BE49-F238E27FC236}">
                <a16:creationId xmlns:a16="http://schemas.microsoft.com/office/drawing/2014/main" id="{49E8B231-F7B8-ACA8-98B7-A12545AF6AD7}"/>
              </a:ext>
            </a:extLst>
          </p:cNvPr>
          <p:cNvSpPr txBox="1">
            <a:spLocks noChangeArrowheads="1"/>
          </p:cNvSpPr>
          <p:nvPr/>
        </p:nvSpPr>
        <p:spPr bwMode="auto">
          <a:xfrm>
            <a:off x="5808664" y="5661026"/>
            <a:ext cx="41751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sv-SE" altLang="sv-SE"/>
              <a:t>Totalt 40 p för honnörerna i kortleken.</a:t>
            </a:r>
          </a:p>
        </p:txBody>
      </p:sp>
    </p:spTree>
    <p:extLst>
      <p:ext uri="{BB962C8B-B14F-4D97-AF65-F5344CB8AC3E}">
        <p14:creationId xmlns:p14="http://schemas.microsoft.com/office/powerpoint/2010/main" val="19600306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3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3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6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1" grpId="0"/>
      <p:bldP spid="26632" grpId="0"/>
      <p:bldP spid="2663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DABE0AC-DA31-E0CC-4DDC-A744242EC9B3}"/>
              </a:ext>
            </a:extLst>
          </p:cNvPr>
          <p:cNvSpPr>
            <a:spLocks noGrp="1"/>
          </p:cNvSpPr>
          <p:nvPr>
            <p:ph type="title"/>
          </p:nvPr>
        </p:nvSpPr>
        <p:spPr/>
        <p:txBody>
          <a:bodyPr/>
          <a:lstStyle/>
          <a:p>
            <a:r>
              <a:rPr lang="sv-SE" dirty="0"/>
              <a:t>Starta budgivningen</a:t>
            </a:r>
          </a:p>
        </p:txBody>
      </p:sp>
      <p:sp>
        <p:nvSpPr>
          <p:cNvPr id="4" name="textruta 3">
            <a:extLst>
              <a:ext uri="{FF2B5EF4-FFF2-40B4-BE49-F238E27FC236}">
                <a16:creationId xmlns:a16="http://schemas.microsoft.com/office/drawing/2014/main" id="{0833DBEF-4FF9-09A4-B9B0-F9E5193F8284}"/>
              </a:ext>
            </a:extLst>
          </p:cNvPr>
          <p:cNvSpPr txBox="1"/>
          <p:nvPr/>
        </p:nvSpPr>
        <p:spPr>
          <a:xfrm>
            <a:off x="609480" y="1602658"/>
            <a:ext cx="10402649" cy="3754874"/>
          </a:xfrm>
          <a:prstGeom prst="rect">
            <a:avLst/>
          </a:prstGeom>
          <a:noFill/>
        </p:spPr>
        <p:txBody>
          <a:bodyPr wrap="square" rtlCol="0">
            <a:spAutoFit/>
          </a:bodyPr>
          <a:lstStyle/>
          <a:p>
            <a:r>
              <a:rPr lang="sv-SE" sz="2000" b="1" dirty="0"/>
              <a:t>Öppningshand</a:t>
            </a:r>
          </a:p>
          <a:p>
            <a:br>
              <a:rPr lang="sv-SE" sz="2000" dirty="0"/>
            </a:br>
            <a:r>
              <a:rPr lang="sv-SE" sz="2000" dirty="0"/>
              <a:t>med minst </a:t>
            </a:r>
            <a:r>
              <a:rPr lang="sv-SE" sz="2000" b="1" dirty="0"/>
              <a:t>12 </a:t>
            </a:r>
            <a:r>
              <a:rPr lang="sv-SE" sz="2000" b="1" dirty="0" err="1"/>
              <a:t>hp</a:t>
            </a:r>
            <a:r>
              <a:rPr lang="sv-SE" sz="2000" b="1" dirty="0"/>
              <a:t> </a:t>
            </a:r>
            <a:r>
              <a:rPr lang="sv-SE" sz="2000" dirty="0"/>
              <a:t>ska man öppna budgivningen</a:t>
            </a:r>
            <a:br>
              <a:rPr lang="sv-SE" sz="2000" dirty="0"/>
            </a:br>
            <a:br>
              <a:rPr lang="sv-SE" sz="2000" dirty="0"/>
            </a:br>
            <a:r>
              <a:rPr lang="sv-SE" sz="2000" dirty="0"/>
              <a:t>Bjud 1♣, 1</a:t>
            </a:r>
            <a:r>
              <a:rPr lang="sv-SE" sz="2000" dirty="0">
                <a:solidFill>
                  <a:srgbClr val="FF0000"/>
                </a:solidFill>
              </a:rPr>
              <a:t>♦</a:t>
            </a:r>
            <a:r>
              <a:rPr lang="sv-SE" sz="2000" dirty="0"/>
              <a:t>, 1</a:t>
            </a:r>
            <a:r>
              <a:rPr lang="sv-SE" sz="2000" dirty="0">
                <a:solidFill>
                  <a:srgbClr val="FF0000"/>
                </a:solidFill>
              </a:rPr>
              <a:t>♥ </a:t>
            </a:r>
            <a:r>
              <a:rPr lang="sv-SE" sz="2000" dirty="0"/>
              <a:t>eller 1♠ med minst fyra kort i bjuden färg.</a:t>
            </a:r>
          </a:p>
          <a:p>
            <a:endParaRPr lang="sv-SE" sz="2000" dirty="0"/>
          </a:p>
          <a:p>
            <a:r>
              <a:rPr lang="sv-SE" sz="2000" dirty="0"/>
              <a:t>Öppna med den </a:t>
            </a:r>
            <a:r>
              <a:rPr lang="sv-SE" sz="2000" b="1" dirty="0"/>
              <a:t>längsta färgen</a:t>
            </a:r>
          </a:p>
          <a:p>
            <a:br>
              <a:rPr lang="sv-SE" sz="2000" dirty="0"/>
            </a:br>
            <a:r>
              <a:rPr lang="sv-SE" sz="2000" dirty="0"/>
              <a:t>Med två eller tre </a:t>
            </a:r>
            <a:r>
              <a:rPr lang="sv-SE" sz="2000" b="1" dirty="0"/>
              <a:t>fyrkortsfärger,</a:t>
            </a:r>
            <a:r>
              <a:rPr lang="sv-SE" sz="2000" dirty="0"/>
              <a:t> öppna med den </a:t>
            </a:r>
            <a:r>
              <a:rPr lang="sv-SE" sz="2000" b="1" dirty="0"/>
              <a:t>lägsta</a:t>
            </a:r>
            <a:r>
              <a:rPr lang="sv-SE" sz="2000" dirty="0"/>
              <a:t>.</a:t>
            </a:r>
          </a:p>
          <a:p>
            <a:r>
              <a:rPr lang="sv-SE" sz="2000" dirty="0"/>
              <a:t>Med två </a:t>
            </a:r>
            <a:r>
              <a:rPr lang="sv-SE" sz="2000" b="1" dirty="0"/>
              <a:t>femkortsfärger,</a:t>
            </a:r>
            <a:r>
              <a:rPr lang="sv-SE" sz="2000" dirty="0"/>
              <a:t> öppna med den </a:t>
            </a:r>
            <a:r>
              <a:rPr lang="sv-SE" sz="2000" b="1" dirty="0"/>
              <a:t>högsta.</a:t>
            </a:r>
          </a:p>
          <a:p>
            <a:endParaRPr lang="sv-SE" sz="2000" dirty="0"/>
          </a:p>
          <a:p>
            <a:endParaRPr lang="sv-SE" dirty="0"/>
          </a:p>
        </p:txBody>
      </p:sp>
    </p:spTree>
    <p:extLst>
      <p:ext uri="{BB962C8B-B14F-4D97-AF65-F5344CB8AC3E}">
        <p14:creationId xmlns:p14="http://schemas.microsoft.com/office/powerpoint/2010/main" val="49060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CA97933B-B269-1522-BB4D-FC8C0BB040F0}"/>
              </a:ext>
            </a:extLst>
          </p:cNvPr>
          <p:cNvSpPr txBox="1"/>
          <p:nvPr/>
        </p:nvSpPr>
        <p:spPr>
          <a:xfrm>
            <a:off x="1032387" y="1052052"/>
            <a:ext cx="6449961" cy="3477875"/>
          </a:xfrm>
          <a:prstGeom prst="rect">
            <a:avLst/>
          </a:prstGeom>
          <a:noFill/>
        </p:spPr>
        <p:txBody>
          <a:bodyPr wrap="square" rtlCol="0">
            <a:spAutoFit/>
          </a:bodyPr>
          <a:lstStyle/>
          <a:p>
            <a:r>
              <a:rPr lang="sv-SE" sz="2000" dirty="0"/>
              <a:t>Om du och din partner hittat en gemensam trumffärg dvs minst 8 kort tillsammans värderas även handens </a:t>
            </a:r>
            <a:r>
              <a:rPr lang="sv-SE" sz="2000" b="1" dirty="0"/>
              <a:t>fördelning</a:t>
            </a:r>
            <a:r>
              <a:rPr lang="sv-SE" sz="2000" dirty="0"/>
              <a:t>.</a:t>
            </a:r>
          </a:p>
          <a:p>
            <a:r>
              <a:rPr lang="sv-SE" sz="2000" dirty="0"/>
              <a:t>Då räknas </a:t>
            </a:r>
            <a:r>
              <a:rPr lang="sv-SE" sz="2000" b="1" dirty="0"/>
              <a:t>trumfpoäng</a:t>
            </a:r>
            <a:endParaRPr lang="sv-SE" sz="2000" dirty="0"/>
          </a:p>
          <a:p>
            <a:endParaRPr lang="sv-SE" sz="2000" dirty="0"/>
          </a:p>
          <a:p>
            <a:endParaRPr lang="sv-SE" sz="2000" dirty="0"/>
          </a:p>
          <a:p>
            <a:r>
              <a:rPr lang="sv-SE" sz="2000" b="1" dirty="0"/>
              <a:t>Trumfpoäng</a:t>
            </a:r>
          </a:p>
          <a:p>
            <a:endParaRPr lang="sv-SE" sz="2000" dirty="0"/>
          </a:p>
          <a:p>
            <a:r>
              <a:rPr lang="sv-SE" sz="2000" dirty="0"/>
              <a:t>Renons (inget kort)	3</a:t>
            </a:r>
          </a:p>
          <a:p>
            <a:r>
              <a:rPr lang="sv-SE" sz="2000" dirty="0"/>
              <a:t>Singelton ( 1 kort)	2</a:t>
            </a:r>
          </a:p>
          <a:p>
            <a:r>
              <a:rPr lang="sv-SE" sz="2000" dirty="0"/>
              <a:t>Dubbelton (2 kort)	1</a:t>
            </a:r>
          </a:p>
        </p:txBody>
      </p:sp>
      <p:sp>
        <p:nvSpPr>
          <p:cNvPr id="4" name="textruta 3">
            <a:extLst>
              <a:ext uri="{FF2B5EF4-FFF2-40B4-BE49-F238E27FC236}">
                <a16:creationId xmlns:a16="http://schemas.microsoft.com/office/drawing/2014/main" id="{602251FE-1C7D-0CAF-EDA1-57C5F613B776}"/>
              </a:ext>
            </a:extLst>
          </p:cNvPr>
          <p:cNvSpPr txBox="1"/>
          <p:nvPr/>
        </p:nvSpPr>
        <p:spPr>
          <a:xfrm>
            <a:off x="1032387" y="5152102"/>
            <a:ext cx="8672051" cy="1015663"/>
          </a:xfrm>
          <a:prstGeom prst="rect">
            <a:avLst/>
          </a:prstGeom>
          <a:noFill/>
        </p:spPr>
        <p:txBody>
          <a:bodyPr wrap="square" rtlCol="0">
            <a:spAutoFit/>
          </a:bodyPr>
          <a:lstStyle/>
          <a:p>
            <a:r>
              <a:rPr lang="sv-SE" sz="2000" b="1" dirty="0"/>
              <a:t>HP = Honnörspoäng</a:t>
            </a:r>
          </a:p>
          <a:p>
            <a:endParaRPr lang="sv-SE" sz="2000" b="1" dirty="0"/>
          </a:p>
          <a:p>
            <a:r>
              <a:rPr lang="sv-SE" sz="2000" b="1" dirty="0"/>
              <a:t>HTP = Honnörs- och trumfpoäng</a:t>
            </a:r>
          </a:p>
        </p:txBody>
      </p:sp>
    </p:spTree>
    <p:extLst>
      <p:ext uri="{BB962C8B-B14F-4D97-AF65-F5344CB8AC3E}">
        <p14:creationId xmlns:p14="http://schemas.microsoft.com/office/powerpoint/2010/main" val="394361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3C42176A-D6B3-4B40-98D5-A807B8C434A8}"/>
              </a:ext>
            </a:extLst>
          </p:cNvPr>
          <p:cNvSpPr txBox="1"/>
          <p:nvPr/>
        </p:nvSpPr>
        <p:spPr>
          <a:xfrm>
            <a:off x="1455173" y="855407"/>
            <a:ext cx="9173497" cy="4401205"/>
          </a:xfrm>
          <a:prstGeom prst="rect">
            <a:avLst/>
          </a:prstGeom>
          <a:noFill/>
        </p:spPr>
        <p:txBody>
          <a:bodyPr wrap="square" rtlCol="0">
            <a:spAutoFit/>
          </a:bodyPr>
          <a:lstStyle/>
          <a:p>
            <a:r>
              <a:rPr lang="sv-SE" sz="2000" b="1" dirty="0"/>
              <a:t>Öppningsbudet 1 NT</a:t>
            </a:r>
          </a:p>
          <a:p>
            <a:endParaRPr lang="sv-SE" sz="2000" dirty="0"/>
          </a:p>
          <a:p>
            <a:endParaRPr lang="sv-SE" sz="2000" dirty="0"/>
          </a:p>
          <a:p>
            <a:r>
              <a:rPr lang="sv-SE" sz="2000" dirty="0"/>
              <a:t>Om du har </a:t>
            </a:r>
            <a:r>
              <a:rPr lang="sv-SE" sz="2000" b="1" dirty="0"/>
              <a:t>15 – 17 </a:t>
            </a:r>
            <a:r>
              <a:rPr lang="sv-SE" sz="2000" b="1" dirty="0" err="1"/>
              <a:t>hp</a:t>
            </a:r>
            <a:r>
              <a:rPr lang="sv-SE" sz="2000" b="1" dirty="0"/>
              <a:t> </a:t>
            </a:r>
            <a:br>
              <a:rPr lang="sv-SE" sz="2000" b="1" dirty="0"/>
            </a:br>
            <a:r>
              <a:rPr lang="sv-SE" sz="2000" dirty="0"/>
              <a:t>och en </a:t>
            </a:r>
            <a:r>
              <a:rPr lang="sv-SE" sz="2000" b="1" dirty="0"/>
              <a:t>balanserad</a:t>
            </a:r>
            <a:r>
              <a:rPr lang="sv-SE" sz="2000" dirty="0"/>
              <a:t> fördelning ska du öppna med </a:t>
            </a:r>
            <a:r>
              <a:rPr lang="sv-SE" sz="2000" b="1" dirty="0"/>
              <a:t>1 NT</a:t>
            </a:r>
          </a:p>
          <a:p>
            <a:endParaRPr lang="sv-SE" sz="2000" b="1" dirty="0"/>
          </a:p>
          <a:p>
            <a:endParaRPr lang="sv-SE" sz="2000" b="1" dirty="0"/>
          </a:p>
          <a:p>
            <a:endParaRPr lang="sv-SE" sz="2000" b="1" dirty="0"/>
          </a:p>
          <a:p>
            <a:endParaRPr lang="sv-SE" sz="2000" b="1" dirty="0"/>
          </a:p>
          <a:p>
            <a:r>
              <a:rPr lang="sv-SE" sz="2000" b="1" dirty="0"/>
              <a:t>Balanserad (jämn) fördelning</a:t>
            </a:r>
          </a:p>
          <a:p>
            <a:endParaRPr lang="sv-SE" sz="2000" b="1" dirty="0"/>
          </a:p>
          <a:p>
            <a:r>
              <a:rPr lang="sv-SE" sz="2000" b="1" dirty="0"/>
              <a:t>4-3-3-3</a:t>
            </a:r>
          </a:p>
          <a:p>
            <a:r>
              <a:rPr lang="sv-SE" sz="2000" b="1" dirty="0"/>
              <a:t>4-4-3-2</a:t>
            </a:r>
          </a:p>
          <a:p>
            <a:r>
              <a:rPr lang="sv-SE" sz="2000" b="1" dirty="0"/>
              <a:t>5-3-3-2</a:t>
            </a:r>
          </a:p>
        </p:txBody>
      </p:sp>
    </p:spTree>
    <p:extLst>
      <p:ext uri="{BB962C8B-B14F-4D97-AF65-F5344CB8AC3E}">
        <p14:creationId xmlns:p14="http://schemas.microsoft.com/office/powerpoint/2010/main" val="348407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5F969C75-E08A-4383-0D85-308AF1FBC942}"/>
              </a:ext>
            </a:extLst>
          </p:cNvPr>
          <p:cNvPicPr>
            <a:picLocks noChangeAspect="1"/>
          </p:cNvPicPr>
          <p:nvPr/>
        </p:nvPicPr>
        <p:blipFill>
          <a:blip r:embed="rId2"/>
          <a:stretch>
            <a:fillRect/>
          </a:stretch>
        </p:blipFill>
        <p:spPr>
          <a:xfrm>
            <a:off x="1687973" y="1437997"/>
            <a:ext cx="8068801" cy="3982006"/>
          </a:xfrm>
          <a:prstGeom prst="rect">
            <a:avLst/>
          </a:prstGeom>
        </p:spPr>
      </p:pic>
      <p:sp>
        <p:nvSpPr>
          <p:cNvPr id="4" name="textruta 3">
            <a:extLst>
              <a:ext uri="{FF2B5EF4-FFF2-40B4-BE49-F238E27FC236}">
                <a16:creationId xmlns:a16="http://schemas.microsoft.com/office/drawing/2014/main" id="{CAAE7FC2-D3EE-BC5C-45E4-54CA70872778}"/>
              </a:ext>
            </a:extLst>
          </p:cNvPr>
          <p:cNvSpPr txBox="1"/>
          <p:nvPr/>
        </p:nvSpPr>
        <p:spPr>
          <a:xfrm>
            <a:off x="1809135" y="403123"/>
            <a:ext cx="7757652" cy="369332"/>
          </a:xfrm>
          <a:prstGeom prst="rect">
            <a:avLst/>
          </a:prstGeom>
          <a:noFill/>
        </p:spPr>
        <p:txBody>
          <a:bodyPr wrap="square" rtlCol="0">
            <a:spAutoFit/>
          </a:bodyPr>
          <a:lstStyle/>
          <a:p>
            <a:r>
              <a:rPr lang="sv-SE" b="1" dirty="0"/>
              <a:t>Hur högt ska vi bjuda?</a:t>
            </a:r>
          </a:p>
        </p:txBody>
      </p:sp>
    </p:spTree>
    <p:extLst>
      <p:ext uri="{BB962C8B-B14F-4D97-AF65-F5344CB8AC3E}">
        <p14:creationId xmlns:p14="http://schemas.microsoft.com/office/powerpoint/2010/main" val="36049935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9295093A-3172-2BAC-C07A-C46F77800BC6}"/>
              </a:ext>
            </a:extLst>
          </p:cNvPr>
          <p:cNvPicPr>
            <a:picLocks noChangeAspect="1"/>
          </p:cNvPicPr>
          <p:nvPr/>
        </p:nvPicPr>
        <p:blipFill>
          <a:blip r:embed="rId2"/>
          <a:stretch>
            <a:fillRect/>
          </a:stretch>
        </p:blipFill>
        <p:spPr>
          <a:xfrm>
            <a:off x="4695629" y="1580892"/>
            <a:ext cx="2800741" cy="3696216"/>
          </a:xfrm>
          <a:prstGeom prst="rect">
            <a:avLst/>
          </a:prstGeom>
        </p:spPr>
      </p:pic>
    </p:spTree>
    <p:extLst>
      <p:ext uri="{BB962C8B-B14F-4D97-AF65-F5344CB8AC3E}">
        <p14:creationId xmlns:p14="http://schemas.microsoft.com/office/powerpoint/2010/main" val="12646505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8D0113CD-8328-D3BB-D88E-54AB54FE4417}"/>
              </a:ext>
            </a:extLst>
          </p:cNvPr>
          <p:cNvPicPr>
            <a:picLocks noChangeAspect="1"/>
          </p:cNvPicPr>
          <p:nvPr/>
        </p:nvPicPr>
        <p:blipFill>
          <a:blip r:embed="rId2"/>
          <a:stretch>
            <a:fillRect/>
          </a:stretch>
        </p:blipFill>
        <p:spPr>
          <a:xfrm>
            <a:off x="3066885" y="258826"/>
            <a:ext cx="6037786" cy="6569415"/>
          </a:xfrm>
          <a:prstGeom prst="rect">
            <a:avLst/>
          </a:prstGeom>
        </p:spPr>
      </p:pic>
    </p:spTree>
    <p:extLst>
      <p:ext uri="{BB962C8B-B14F-4D97-AF65-F5344CB8AC3E}">
        <p14:creationId xmlns:p14="http://schemas.microsoft.com/office/powerpoint/2010/main" val="2190464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3CC33"/>
        </a:solidFill>
        <a:effectLst/>
      </p:bgPr>
    </p:bg>
    <p:spTree>
      <p:nvGrpSpPr>
        <p:cNvPr id="1" name=""/>
        <p:cNvGrpSpPr/>
        <p:nvPr/>
      </p:nvGrpSpPr>
      <p:grpSpPr>
        <a:xfrm>
          <a:off x="0" y="0"/>
          <a:ext cx="0" cy="0"/>
          <a:chOff x="0" y="0"/>
          <a:chExt cx="0" cy="0"/>
        </a:xfrm>
      </p:grpSpPr>
      <p:pic>
        <p:nvPicPr>
          <p:cNvPr id="129" name="Bildobjekt 128"/>
          <p:cNvPicPr/>
          <p:nvPr/>
        </p:nvPicPr>
        <p:blipFill>
          <a:blip r:embed="rId2"/>
          <a:stretch/>
        </p:blipFill>
        <p:spPr>
          <a:xfrm>
            <a:off x="4176000" y="2060640"/>
            <a:ext cx="3810240" cy="2705040"/>
          </a:xfrm>
          <a:prstGeom prst="rect">
            <a:avLst/>
          </a:prstGeom>
          <a:ln w="0">
            <a:noFill/>
          </a:ln>
        </p:spPr>
      </p:pic>
      <p:sp>
        <p:nvSpPr>
          <p:cNvPr id="130" name="Rektangel 129"/>
          <p:cNvSpPr/>
          <p:nvPr/>
        </p:nvSpPr>
        <p:spPr>
          <a:xfrm>
            <a:off x="5868720" y="1503360"/>
            <a:ext cx="1076760" cy="459720"/>
          </a:xfrm>
          <a:prstGeom prst="rect">
            <a:avLst/>
          </a:prstGeom>
          <a:noFill/>
          <a:ln w="0">
            <a:noFill/>
          </a:ln>
        </p:spPr>
        <p:style>
          <a:lnRef idx="0">
            <a:scrgbClr r="0" g="0" b="0"/>
          </a:lnRef>
          <a:fillRef idx="0">
            <a:scrgbClr r="0" g="0" b="0"/>
          </a:fillRef>
          <a:effectRef idx="0">
            <a:scrgbClr r="0" g="0" b="0"/>
          </a:effectRef>
          <a:fontRef idx="minor"/>
        </p:style>
        <p:txBody>
          <a:bodyPr wrap="none" lIns="90000" tIns="46800" rIns="90000" bIns="46800" anchor="t">
            <a:spAutoFit/>
          </a:bodyPr>
          <a:lstStyle/>
          <a:p>
            <a:pPr>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sv-SE" sz="2400" b="0" strike="noStrike" spc="-1">
                <a:solidFill>
                  <a:srgbClr val="000000"/>
                </a:solidFill>
                <a:latin typeface="Arial"/>
              </a:rPr>
              <a:t>NORD</a:t>
            </a:r>
          </a:p>
        </p:txBody>
      </p:sp>
      <p:sp>
        <p:nvSpPr>
          <p:cNvPr id="131" name="Rektangel 130"/>
          <p:cNvSpPr/>
          <p:nvPr/>
        </p:nvSpPr>
        <p:spPr>
          <a:xfrm>
            <a:off x="4944600" y="5013360"/>
            <a:ext cx="1246320" cy="45972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1525"/>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sv-SE" sz="2400" b="0" strike="noStrike" spc="-1">
                <a:solidFill>
                  <a:srgbClr val="000000"/>
                </a:solidFill>
                <a:latin typeface="Arial"/>
              </a:rPr>
              <a:t>SYD</a:t>
            </a:r>
          </a:p>
        </p:txBody>
      </p:sp>
      <p:sp>
        <p:nvSpPr>
          <p:cNvPr id="132" name="Rektangel 131"/>
          <p:cNvSpPr/>
          <p:nvPr/>
        </p:nvSpPr>
        <p:spPr>
          <a:xfrm>
            <a:off x="2639520" y="3500280"/>
            <a:ext cx="1343880" cy="45972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1525"/>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sv-SE" sz="2400" b="0" strike="noStrike" spc="-1">
                <a:solidFill>
                  <a:srgbClr val="000000"/>
                </a:solidFill>
                <a:latin typeface="Arial"/>
              </a:rPr>
              <a:t>VÄST</a:t>
            </a:r>
          </a:p>
        </p:txBody>
      </p:sp>
      <p:sp>
        <p:nvSpPr>
          <p:cNvPr id="133" name="Rektangel 132"/>
          <p:cNvSpPr/>
          <p:nvPr/>
        </p:nvSpPr>
        <p:spPr>
          <a:xfrm>
            <a:off x="8208360" y="3429000"/>
            <a:ext cx="1536480" cy="45972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1525"/>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sv-SE" sz="2400" b="0" strike="noStrike" spc="-1">
                <a:solidFill>
                  <a:srgbClr val="000000"/>
                </a:solidFill>
                <a:latin typeface="Arial"/>
              </a:rPr>
              <a:t>ÖST</a:t>
            </a:r>
          </a:p>
        </p:txBody>
      </p:sp>
      <p:sp>
        <p:nvSpPr>
          <p:cNvPr id="134" name="Rektangel 133"/>
          <p:cNvSpPr/>
          <p:nvPr/>
        </p:nvSpPr>
        <p:spPr>
          <a:xfrm>
            <a:off x="1199880" y="549360"/>
            <a:ext cx="9889560" cy="45972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1525"/>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sv-SE" sz="2400" b="0" strike="noStrike" spc="-1">
                <a:solidFill>
                  <a:srgbClr val="000000"/>
                </a:solidFill>
                <a:latin typeface="Arial"/>
              </a:rPr>
              <a:t>Då ni tar plats vid bridgebordet får ni de här namnen.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Bildobjekt 2"/>
          <p:cNvPicPr/>
          <p:nvPr/>
        </p:nvPicPr>
        <p:blipFill>
          <a:blip r:embed="rId2"/>
          <a:stretch/>
        </p:blipFill>
        <p:spPr>
          <a:xfrm>
            <a:off x="-1461240" y="-968040"/>
            <a:ext cx="15009120" cy="9379800"/>
          </a:xfrm>
          <a:prstGeom prst="rect">
            <a:avLst/>
          </a:prstGeom>
          <a:ln w="0">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Bildobjekt 1"/>
          <p:cNvPicPr/>
          <p:nvPr/>
        </p:nvPicPr>
        <p:blipFill>
          <a:blip r:embed="rId2"/>
          <a:stretch/>
        </p:blipFill>
        <p:spPr>
          <a:xfrm>
            <a:off x="-1905120" y="-1571760"/>
            <a:ext cx="15999840" cy="9999000"/>
          </a:xfrm>
          <a:prstGeom prst="rect">
            <a:avLst/>
          </a:prstGeom>
          <a:ln w="0">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16685-3BA6-261F-DAB3-C92426C3CD85}"/>
            </a:ext>
          </a:extLst>
        </p:cNvPr>
        <p:cNvGrpSpPr/>
        <p:nvPr/>
      </p:nvGrpSpPr>
      <p:grpSpPr>
        <a:xfrm>
          <a:off x="0" y="0"/>
          <a:ext cx="0" cy="0"/>
          <a:chOff x="0" y="0"/>
          <a:chExt cx="0" cy="0"/>
        </a:xfrm>
      </p:grpSpPr>
      <p:sp>
        <p:nvSpPr>
          <p:cNvPr id="2" name="textruta 1">
            <a:extLst>
              <a:ext uri="{FF2B5EF4-FFF2-40B4-BE49-F238E27FC236}">
                <a16:creationId xmlns:a16="http://schemas.microsoft.com/office/drawing/2014/main" id="{A4323E56-011A-D34D-32F0-6AE11C007561}"/>
              </a:ext>
            </a:extLst>
          </p:cNvPr>
          <p:cNvSpPr txBox="1"/>
          <p:nvPr/>
        </p:nvSpPr>
        <p:spPr>
          <a:xfrm>
            <a:off x="619432" y="658761"/>
            <a:ext cx="8809703" cy="5262979"/>
          </a:xfrm>
          <a:prstGeom prst="rect">
            <a:avLst/>
          </a:prstGeom>
          <a:noFill/>
        </p:spPr>
        <p:txBody>
          <a:bodyPr wrap="square" rtlCol="0">
            <a:spAutoFit/>
          </a:bodyPr>
          <a:lstStyle/>
          <a:p>
            <a:r>
              <a:rPr lang="sv-SE" sz="2400" b="1" dirty="0"/>
              <a:t>Bricka nr 1</a:t>
            </a:r>
          </a:p>
          <a:p>
            <a:r>
              <a:rPr lang="sv-SE" sz="2400" dirty="0"/>
              <a:t>Nord är giv</a:t>
            </a:r>
          </a:p>
          <a:p>
            <a:endParaRPr lang="sv-SE" sz="2400" b="1" dirty="0"/>
          </a:p>
          <a:p>
            <a:r>
              <a:rPr lang="sv-SE" sz="2400" b="1" dirty="0"/>
              <a:t>Bricka nr 2</a:t>
            </a:r>
          </a:p>
          <a:p>
            <a:r>
              <a:rPr lang="sv-SE" sz="2400" dirty="0"/>
              <a:t>Öst är giv</a:t>
            </a:r>
          </a:p>
          <a:p>
            <a:endParaRPr lang="sv-SE" sz="2400" dirty="0"/>
          </a:p>
          <a:p>
            <a:r>
              <a:rPr lang="sv-SE" sz="2400" b="1" dirty="0"/>
              <a:t>Bricka nr 3</a:t>
            </a:r>
          </a:p>
          <a:p>
            <a:r>
              <a:rPr lang="sv-SE" sz="2400" dirty="0"/>
              <a:t>Syd är giv</a:t>
            </a:r>
          </a:p>
          <a:p>
            <a:endParaRPr lang="sv-SE" sz="2400" dirty="0"/>
          </a:p>
          <a:p>
            <a:r>
              <a:rPr lang="sv-SE" sz="2400" b="1" dirty="0"/>
              <a:t>Bricka nr 4</a:t>
            </a:r>
          </a:p>
          <a:p>
            <a:r>
              <a:rPr lang="sv-SE" sz="2400" dirty="0"/>
              <a:t>Väst är giv</a:t>
            </a:r>
          </a:p>
          <a:p>
            <a:endParaRPr lang="sv-SE" sz="2400" dirty="0"/>
          </a:p>
          <a:p>
            <a:r>
              <a:rPr lang="sv-SE" sz="2400" b="1" dirty="0"/>
              <a:t>Bricka nr 5</a:t>
            </a:r>
          </a:p>
          <a:p>
            <a:r>
              <a:rPr lang="sv-SE" sz="2400" dirty="0"/>
              <a:t>Nord är giv</a:t>
            </a:r>
          </a:p>
        </p:txBody>
      </p:sp>
    </p:spTree>
    <p:extLst>
      <p:ext uri="{BB962C8B-B14F-4D97-AF65-F5344CB8AC3E}">
        <p14:creationId xmlns:p14="http://schemas.microsoft.com/office/powerpoint/2010/main" val="18247010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FE9D3-E3A0-EF41-FD1D-F2F0E9D82365}"/>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1BEDF327-F54D-B450-869D-B2CBC3665396}"/>
              </a:ext>
            </a:extLst>
          </p:cNvPr>
          <p:cNvSpPr txBox="1"/>
          <p:nvPr/>
        </p:nvSpPr>
        <p:spPr>
          <a:xfrm>
            <a:off x="2546555" y="1445342"/>
            <a:ext cx="5309419" cy="1200329"/>
          </a:xfrm>
          <a:prstGeom prst="rect">
            <a:avLst/>
          </a:prstGeom>
          <a:noFill/>
        </p:spPr>
        <p:txBody>
          <a:bodyPr wrap="square" rtlCol="0">
            <a:spAutoFit/>
          </a:bodyPr>
          <a:lstStyle/>
          <a:p>
            <a:pPr algn="ctr"/>
            <a:r>
              <a:rPr lang="sv-SE" sz="3600" b="1" dirty="0">
                <a:solidFill>
                  <a:schemeClr val="accent5"/>
                </a:solidFill>
              </a:rPr>
              <a:t>Spela bridge 1</a:t>
            </a:r>
          </a:p>
          <a:p>
            <a:pPr algn="ctr"/>
            <a:r>
              <a:rPr lang="sv-SE" sz="3600" b="1" dirty="0">
                <a:solidFill>
                  <a:schemeClr val="accent5"/>
                </a:solidFill>
              </a:rPr>
              <a:t>Lektion 4</a:t>
            </a:r>
          </a:p>
        </p:txBody>
      </p:sp>
    </p:spTree>
    <p:extLst>
      <p:ext uri="{BB962C8B-B14F-4D97-AF65-F5344CB8AC3E}">
        <p14:creationId xmlns:p14="http://schemas.microsoft.com/office/powerpoint/2010/main" val="25884655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3B8C7BB7-50E4-F1D8-1528-870ADEA46D48}"/>
              </a:ext>
            </a:extLst>
          </p:cNvPr>
          <p:cNvPicPr>
            <a:picLocks noChangeAspect="1"/>
          </p:cNvPicPr>
          <p:nvPr/>
        </p:nvPicPr>
        <p:blipFill>
          <a:blip r:embed="rId2"/>
          <a:stretch>
            <a:fillRect/>
          </a:stretch>
        </p:blipFill>
        <p:spPr>
          <a:xfrm>
            <a:off x="3018995" y="856891"/>
            <a:ext cx="6154009" cy="5144218"/>
          </a:xfrm>
          <a:prstGeom prst="rect">
            <a:avLst/>
          </a:prstGeom>
        </p:spPr>
      </p:pic>
      <p:sp>
        <p:nvSpPr>
          <p:cNvPr id="4" name="textruta 3">
            <a:extLst>
              <a:ext uri="{FF2B5EF4-FFF2-40B4-BE49-F238E27FC236}">
                <a16:creationId xmlns:a16="http://schemas.microsoft.com/office/drawing/2014/main" id="{60011E89-F875-A0F0-63B1-14EC5A4777AF}"/>
              </a:ext>
            </a:extLst>
          </p:cNvPr>
          <p:cNvSpPr txBox="1"/>
          <p:nvPr/>
        </p:nvSpPr>
        <p:spPr>
          <a:xfrm>
            <a:off x="668594" y="856891"/>
            <a:ext cx="3628103" cy="646331"/>
          </a:xfrm>
          <a:prstGeom prst="rect">
            <a:avLst/>
          </a:prstGeom>
          <a:noFill/>
        </p:spPr>
        <p:txBody>
          <a:bodyPr wrap="square" rtlCol="0">
            <a:spAutoFit/>
          </a:bodyPr>
          <a:lstStyle/>
          <a:p>
            <a:r>
              <a:rPr lang="sv-SE" dirty="0"/>
              <a:t>Syd öppnar med 1 NT</a:t>
            </a:r>
          </a:p>
          <a:p>
            <a:r>
              <a:rPr lang="sv-SE" dirty="0"/>
              <a:t>Nord svarar med 3 NT</a:t>
            </a:r>
          </a:p>
        </p:txBody>
      </p:sp>
      <p:sp>
        <p:nvSpPr>
          <p:cNvPr id="5" name="textruta 4">
            <a:extLst>
              <a:ext uri="{FF2B5EF4-FFF2-40B4-BE49-F238E27FC236}">
                <a16:creationId xmlns:a16="http://schemas.microsoft.com/office/drawing/2014/main" id="{E45E69FE-0BFA-CEE9-BA1B-96E50660B784}"/>
              </a:ext>
            </a:extLst>
          </p:cNvPr>
          <p:cNvSpPr txBox="1"/>
          <p:nvPr/>
        </p:nvSpPr>
        <p:spPr>
          <a:xfrm>
            <a:off x="668594" y="4837471"/>
            <a:ext cx="3628103" cy="923330"/>
          </a:xfrm>
          <a:prstGeom prst="rect">
            <a:avLst/>
          </a:prstGeom>
          <a:noFill/>
        </p:spPr>
        <p:txBody>
          <a:bodyPr wrap="square" rtlCol="0">
            <a:spAutoFit/>
          </a:bodyPr>
          <a:lstStyle/>
          <a:p>
            <a:r>
              <a:rPr lang="sv-SE" dirty="0"/>
              <a:t>Syd blir spelförare och väst utspelare.</a:t>
            </a:r>
          </a:p>
          <a:p>
            <a:r>
              <a:rPr lang="sv-SE" dirty="0"/>
              <a:t>Hur blir fortsättningen?</a:t>
            </a:r>
          </a:p>
        </p:txBody>
      </p:sp>
    </p:spTree>
    <p:extLst>
      <p:ext uri="{BB962C8B-B14F-4D97-AF65-F5344CB8AC3E}">
        <p14:creationId xmlns:p14="http://schemas.microsoft.com/office/powerpoint/2010/main" val="240877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A6E6BAF-F0B1-F261-C845-822091E2CD43}"/>
              </a:ext>
            </a:extLst>
          </p:cNvPr>
          <p:cNvSpPr>
            <a:spLocks noGrp="1"/>
          </p:cNvSpPr>
          <p:nvPr>
            <p:ph type="title"/>
          </p:nvPr>
        </p:nvSpPr>
        <p:spPr>
          <a:xfrm>
            <a:off x="609480" y="273600"/>
            <a:ext cx="10972440" cy="1476542"/>
          </a:xfrm>
        </p:spPr>
        <p:txBody>
          <a:bodyPr/>
          <a:lstStyle/>
          <a:p>
            <a:r>
              <a:rPr lang="sv-SE" sz="2400" b="1" dirty="0"/>
              <a:t>Budgivning efter öppningsbudet 1 NT</a:t>
            </a:r>
            <a:br>
              <a:rPr lang="sv-SE" sz="2400" b="1" dirty="0"/>
            </a:br>
            <a:br>
              <a:rPr lang="sv-SE" sz="2400" b="1" dirty="0"/>
            </a:br>
            <a:r>
              <a:rPr lang="sv-SE" sz="2000" dirty="0"/>
              <a:t>som visar 15 – 17 </a:t>
            </a:r>
            <a:r>
              <a:rPr lang="sv-SE" sz="2000" dirty="0" err="1"/>
              <a:t>hp</a:t>
            </a:r>
            <a:r>
              <a:rPr lang="sv-SE" sz="2000" dirty="0"/>
              <a:t> och en balanserad hand</a:t>
            </a:r>
          </a:p>
        </p:txBody>
      </p:sp>
      <p:sp>
        <p:nvSpPr>
          <p:cNvPr id="4" name="textruta 3">
            <a:extLst>
              <a:ext uri="{FF2B5EF4-FFF2-40B4-BE49-F238E27FC236}">
                <a16:creationId xmlns:a16="http://schemas.microsoft.com/office/drawing/2014/main" id="{B1A65E23-53FB-0487-4ECD-7FC031585046}"/>
              </a:ext>
            </a:extLst>
          </p:cNvPr>
          <p:cNvSpPr txBox="1"/>
          <p:nvPr/>
        </p:nvSpPr>
        <p:spPr>
          <a:xfrm>
            <a:off x="609480" y="1870726"/>
            <a:ext cx="3864197" cy="923330"/>
          </a:xfrm>
          <a:prstGeom prst="rect">
            <a:avLst/>
          </a:prstGeom>
          <a:noFill/>
        </p:spPr>
        <p:txBody>
          <a:bodyPr wrap="square" rtlCol="0">
            <a:spAutoFit/>
          </a:bodyPr>
          <a:lstStyle/>
          <a:p>
            <a:r>
              <a:rPr lang="sv-SE" b="1" dirty="0"/>
              <a:t>Stoppbud (0 – 8 </a:t>
            </a:r>
            <a:r>
              <a:rPr lang="sv-SE" b="1" dirty="0" err="1"/>
              <a:t>hp</a:t>
            </a:r>
            <a:r>
              <a:rPr lang="sv-SE" b="1" dirty="0"/>
              <a:t>/</a:t>
            </a:r>
            <a:r>
              <a:rPr lang="sv-SE" b="1" dirty="0" err="1"/>
              <a:t>htp</a:t>
            </a:r>
            <a:r>
              <a:rPr lang="sv-SE" b="1" dirty="0"/>
              <a:t>)</a:t>
            </a:r>
            <a:br>
              <a:rPr lang="sv-SE" b="1" dirty="0"/>
            </a:br>
            <a:br>
              <a:rPr lang="sv-SE" b="1" dirty="0"/>
            </a:br>
            <a:r>
              <a:rPr lang="sv-SE" dirty="0"/>
              <a:t>Pass</a:t>
            </a:r>
          </a:p>
        </p:txBody>
      </p:sp>
      <p:sp>
        <p:nvSpPr>
          <p:cNvPr id="5" name="textruta 4">
            <a:extLst>
              <a:ext uri="{FF2B5EF4-FFF2-40B4-BE49-F238E27FC236}">
                <a16:creationId xmlns:a16="http://schemas.microsoft.com/office/drawing/2014/main" id="{ADCEFB7E-CC8B-4009-BD84-549CBCB1DF3F}"/>
              </a:ext>
            </a:extLst>
          </p:cNvPr>
          <p:cNvSpPr txBox="1"/>
          <p:nvPr/>
        </p:nvSpPr>
        <p:spPr>
          <a:xfrm>
            <a:off x="609480" y="3140615"/>
            <a:ext cx="4090219" cy="1200329"/>
          </a:xfrm>
          <a:prstGeom prst="rect">
            <a:avLst/>
          </a:prstGeom>
          <a:noFill/>
        </p:spPr>
        <p:txBody>
          <a:bodyPr wrap="square" rtlCol="0">
            <a:spAutoFit/>
          </a:bodyPr>
          <a:lstStyle/>
          <a:p>
            <a:r>
              <a:rPr lang="sv-SE" b="1" dirty="0"/>
              <a:t>Invitbud (9 – 10 </a:t>
            </a:r>
            <a:r>
              <a:rPr lang="sv-SE" b="1" dirty="0" err="1"/>
              <a:t>hp</a:t>
            </a:r>
            <a:r>
              <a:rPr lang="sv-SE" b="1" dirty="0"/>
              <a:t>/</a:t>
            </a:r>
            <a:r>
              <a:rPr lang="sv-SE" b="1" dirty="0" err="1"/>
              <a:t>htp</a:t>
            </a:r>
            <a:br>
              <a:rPr lang="sv-SE" b="1" dirty="0"/>
            </a:br>
            <a:br>
              <a:rPr lang="sv-SE" dirty="0"/>
            </a:br>
            <a:r>
              <a:rPr lang="sv-SE" dirty="0"/>
              <a:t>2 NT</a:t>
            </a:r>
          </a:p>
          <a:p>
            <a:r>
              <a:rPr lang="sv-SE" dirty="0"/>
              <a:t>3♣   /  3♦ sexkortsfärg eller längre</a:t>
            </a:r>
          </a:p>
        </p:txBody>
      </p:sp>
      <p:sp>
        <p:nvSpPr>
          <p:cNvPr id="6" name="textruta 5">
            <a:extLst>
              <a:ext uri="{FF2B5EF4-FFF2-40B4-BE49-F238E27FC236}">
                <a16:creationId xmlns:a16="http://schemas.microsoft.com/office/drawing/2014/main" id="{4145DAB4-CDF9-5831-A028-89F36F642267}"/>
              </a:ext>
            </a:extLst>
          </p:cNvPr>
          <p:cNvSpPr txBox="1"/>
          <p:nvPr/>
        </p:nvSpPr>
        <p:spPr>
          <a:xfrm>
            <a:off x="609480" y="4877593"/>
            <a:ext cx="4739148" cy="1477328"/>
          </a:xfrm>
          <a:prstGeom prst="rect">
            <a:avLst/>
          </a:prstGeom>
          <a:noFill/>
        </p:spPr>
        <p:txBody>
          <a:bodyPr wrap="square" rtlCol="0">
            <a:spAutoFit/>
          </a:bodyPr>
          <a:lstStyle/>
          <a:p>
            <a:r>
              <a:rPr lang="sv-SE" b="1" dirty="0"/>
              <a:t>Utgång ( 11 + </a:t>
            </a:r>
            <a:r>
              <a:rPr lang="sv-SE" b="1" dirty="0" err="1"/>
              <a:t>hp</a:t>
            </a:r>
            <a:r>
              <a:rPr lang="sv-SE" b="1" dirty="0"/>
              <a:t>/</a:t>
            </a:r>
            <a:r>
              <a:rPr lang="sv-SE" b="1" dirty="0" err="1"/>
              <a:t>htp</a:t>
            </a:r>
            <a:r>
              <a:rPr lang="sv-SE" b="1" dirty="0"/>
              <a:t>)</a:t>
            </a:r>
            <a:br>
              <a:rPr lang="sv-SE" b="1" dirty="0"/>
            </a:br>
            <a:endParaRPr lang="sv-SE" b="1" dirty="0"/>
          </a:p>
          <a:p>
            <a:r>
              <a:rPr lang="sv-SE" dirty="0"/>
              <a:t>3 NT</a:t>
            </a:r>
            <a:br>
              <a:rPr lang="sv-SE" dirty="0"/>
            </a:br>
            <a:r>
              <a:rPr lang="sv-SE" dirty="0"/>
              <a:t>4♠  /   4 ♥   kräver sexkortsfärg</a:t>
            </a:r>
            <a:br>
              <a:rPr lang="sv-SE" dirty="0"/>
            </a:br>
            <a:r>
              <a:rPr lang="sv-SE" dirty="0"/>
              <a:t>5♣  /  5♦     kräver sexkortsfärg</a:t>
            </a:r>
          </a:p>
        </p:txBody>
      </p:sp>
      <p:sp>
        <p:nvSpPr>
          <p:cNvPr id="7" name="textruta 6">
            <a:extLst>
              <a:ext uri="{FF2B5EF4-FFF2-40B4-BE49-F238E27FC236}">
                <a16:creationId xmlns:a16="http://schemas.microsoft.com/office/drawing/2014/main" id="{BEB5AC8F-2DD6-28D0-C6A1-FC5F0D68080F}"/>
              </a:ext>
            </a:extLst>
          </p:cNvPr>
          <p:cNvSpPr txBox="1"/>
          <p:nvPr/>
        </p:nvSpPr>
        <p:spPr>
          <a:xfrm>
            <a:off x="5874776" y="1806646"/>
            <a:ext cx="4576914" cy="1200329"/>
          </a:xfrm>
          <a:prstGeom prst="rect">
            <a:avLst/>
          </a:prstGeom>
          <a:noFill/>
        </p:spPr>
        <p:txBody>
          <a:bodyPr wrap="square" rtlCol="0">
            <a:spAutoFit/>
          </a:bodyPr>
          <a:lstStyle/>
          <a:p>
            <a:r>
              <a:rPr lang="sv-SE" b="1" dirty="0"/>
              <a:t>Lillslam  (18+ </a:t>
            </a:r>
            <a:r>
              <a:rPr lang="sv-SE" b="1" dirty="0" err="1"/>
              <a:t>hp</a:t>
            </a:r>
            <a:r>
              <a:rPr lang="sv-SE" b="1" dirty="0"/>
              <a:t>/</a:t>
            </a:r>
            <a:r>
              <a:rPr lang="sv-SE" b="1" dirty="0" err="1"/>
              <a:t>htp</a:t>
            </a:r>
            <a:r>
              <a:rPr lang="sv-SE" b="1" dirty="0"/>
              <a:t>)</a:t>
            </a:r>
            <a:br>
              <a:rPr lang="sv-SE" b="1" dirty="0"/>
            </a:br>
            <a:endParaRPr lang="sv-SE" b="1" dirty="0"/>
          </a:p>
          <a:p>
            <a:r>
              <a:rPr lang="sv-SE" dirty="0"/>
              <a:t>6 NT</a:t>
            </a:r>
          </a:p>
          <a:p>
            <a:r>
              <a:rPr lang="sv-SE" dirty="0"/>
              <a:t>6♣   /  6♦ / 6♥  / 6♠ kräver sexkortsfärg</a:t>
            </a:r>
          </a:p>
        </p:txBody>
      </p:sp>
      <p:sp>
        <p:nvSpPr>
          <p:cNvPr id="8" name="textruta 7">
            <a:extLst>
              <a:ext uri="{FF2B5EF4-FFF2-40B4-BE49-F238E27FC236}">
                <a16:creationId xmlns:a16="http://schemas.microsoft.com/office/drawing/2014/main" id="{8428EB10-5EDD-59A8-3EEF-77ACDC84D30C}"/>
              </a:ext>
            </a:extLst>
          </p:cNvPr>
          <p:cNvSpPr txBox="1"/>
          <p:nvPr/>
        </p:nvSpPr>
        <p:spPr>
          <a:xfrm>
            <a:off x="5924056" y="3740779"/>
            <a:ext cx="4739147" cy="1477328"/>
          </a:xfrm>
          <a:prstGeom prst="rect">
            <a:avLst/>
          </a:prstGeom>
          <a:noFill/>
        </p:spPr>
        <p:txBody>
          <a:bodyPr wrap="square" rtlCol="0">
            <a:spAutoFit/>
          </a:bodyPr>
          <a:lstStyle/>
          <a:p>
            <a:r>
              <a:rPr lang="sv-SE" b="1" dirty="0"/>
              <a:t>Storslam  ( 22+ </a:t>
            </a:r>
            <a:r>
              <a:rPr lang="sv-SE" b="1" dirty="0" err="1"/>
              <a:t>hp</a:t>
            </a:r>
            <a:r>
              <a:rPr lang="sv-SE" b="1" dirty="0"/>
              <a:t>/</a:t>
            </a:r>
            <a:r>
              <a:rPr lang="sv-SE" b="1" dirty="0" err="1"/>
              <a:t>htp</a:t>
            </a:r>
            <a:r>
              <a:rPr lang="sv-SE" b="1" dirty="0"/>
              <a:t>)</a:t>
            </a:r>
            <a:br>
              <a:rPr lang="sv-SE" dirty="0"/>
            </a:br>
            <a:br>
              <a:rPr lang="sv-SE" dirty="0"/>
            </a:br>
            <a:r>
              <a:rPr lang="sv-SE" dirty="0"/>
              <a:t>7 NT</a:t>
            </a:r>
          </a:p>
          <a:p>
            <a:r>
              <a:rPr lang="sv-SE" dirty="0"/>
              <a:t>7♣   /  7♦ / 7♥  / 7♠ kräver sexkortsfärg</a:t>
            </a:r>
          </a:p>
          <a:p>
            <a:endParaRPr lang="sv-SE" dirty="0"/>
          </a:p>
        </p:txBody>
      </p:sp>
    </p:spTree>
    <p:extLst>
      <p:ext uri="{BB962C8B-B14F-4D97-AF65-F5344CB8AC3E}">
        <p14:creationId xmlns:p14="http://schemas.microsoft.com/office/powerpoint/2010/main" val="259072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Bildobjekt 1"/>
          <p:cNvPicPr/>
          <p:nvPr/>
        </p:nvPicPr>
        <p:blipFill>
          <a:blip r:embed="rId2"/>
          <a:stretch/>
        </p:blipFill>
        <p:spPr>
          <a:xfrm>
            <a:off x="-1905120" y="-1571760"/>
            <a:ext cx="15999840" cy="9999000"/>
          </a:xfrm>
          <a:prstGeom prst="rect">
            <a:avLst/>
          </a:prstGeom>
          <a:ln w="0">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Bildobjekt 1"/>
          <p:cNvPicPr/>
          <p:nvPr/>
        </p:nvPicPr>
        <p:blipFill>
          <a:blip r:embed="rId2"/>
          <a:stretch/>
        </p:blipFill>
        <p:spPr>
          <a:xfrm>
            <a:off x="-1905120" y="-1571760"/>
            <a:ext cx="15999840" cy="9999000"/>
          </a:xfrm>
          <a:prstGeom prst="rect">
            <a:avLst/>
          </a:prstGeom>
          <a:ln w="0">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5C94A6D-CEE8-17F5-DBEE-E4ECDDA02D16}"/>
              </a:ext>
            </a:extLst>
          </p:cNvPr>
          <p:cNvPicPr>
            <a:picLocks noChangeAspect="1"/>
          </p:cNvPicPr>
          <p:nvPr/>
        </p:nvPicPr>
        <p:blipFill>
          <a:blip r:embed="rId2"/>
          <a:stretch>
            <a:fillRect/>
          </a:stretch>
        </p:blipFill>
        <p:spPr>
          <a:xfrm>
            <a:off x="3152364" y="490127"/>
            <a:ext cx="5887272" cy="5877745"/>
          </a:xfrm>
          <a:prstGeom prst="rect">
            <a:avLst/>
          </a:prstGeom>
        </p:spPr>
      </p:pic>
    </p:spTree>
    <p:extLst>
      <p:ext uri="{BB962C8B-B14F-4D97-AF65-F5344CB8AC3E}">
        <p14:creationId xmlns:p14="http://schemas.microsoft.com/office/powerpoint/2010/main" val="16855774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0FAB5-870F-7ACE-CFBE-C1B3EC5CD9E3}"/>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3CDB7095-1600-C238-8ECE-0DE9DF88FC5D}"/>
              </a:ext>
            </a:extLst>
          </p:cNvPr>
          <p:cNvSpPr txBox="1"/>
          <p:nvPr/>
        </p:nvSpPr>
        <p:spPr>
          <a:xfrm>
            <a:off x="2546555" y="1445342"/>
            <a:ext cx="5309419" cy="1200329"/>
          </a:xfrm>
          <a:prstGeom prst="rect">
            <a:avLst/>
          </a:prstGeom>
          <a:noFill/>
        </p:spPr>
        <p:txBody>
          <a:bodyPr wrap="square" rtlCol="0">
            <a:spAutoFit/>
          </a:bodyPr>
          <a:lstStyle/>
          <a:p>
            <a:pPr algn="ctr"/>
            <a:r>
              <a:rPr lang="sv-SE" sz="3600" b="1" dirty="0">
                <a:solidFill>
                  <a:schemeClr val="accent5"/>
                </a:solidFill>
              </a:rPr>
              <a:t>Spela bridge 1</a:t>
            </a:r>
          </a:p>
          <a:p>
            <a:pPr algn="ctr"/>
            <a:r>
              <a:rPr lang="sv-SE" sz="3600" b="1" dirty="0">
                <a:solidFill>
                  <a:schemeClr val="accent5"/>
                </a:solidFill>
              </a:rPr>
              <a:t>Lektion 5</a:t>
            </a:r>
          </a:p>
        </p:txBody>
      </p:sp>
    </p:spTree>
    <p:extLst>
      <p:ext uri="{BB962C8B-B14F-4D97-AF65-F5344CB8AC3E}">
        <p14:creationId xmlns:p14="http://schemas.microsoft.com/office/powerpoint/2010/main" val="2549330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1">
            <a:extLst>
              <a:ext uri="{FF2B5EF4-FFF2-40B4-BE49-F238E27FC236}">
                <a16:creationId xmlns:a16="http://schemas.microsoft.com/office/drawing/2014/main" id="{39B295FA-1B71-F7C6-728E-AD2A4DA21C38}"/>
              </a:ext>
            </a:extLst>
          </p:cNvPr>
          <p:cNvSpPr txBox="1">
            <a:spLocks noChangeArrowheads="1"/>
          </p:cNvSpPr>
          <p:nvPr/>
        </p:nvSpPr>
        <p:spPr bwMode="auto">
          <a:xfrm>
            <a:off x="1981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sv-SE" altLang="sv-SE" sz="4400">
                <a:latin typeface="Eras Ultra ITC" pitchFamily="32" charset="0"/>
              </a:rPr>
              <a:t>Vad går det ut på?</a:t>
            </a:r>
          </a:p>
        </p:txBody>
      </p:sp>
      <p:sp>
        <p:nvSpPr>
          <p:cNvPr id="17410" name="Text Box 2">
            <a:extLst>
              <a:ext uri="{FF2B5EF4-FFF2-40B4-BE49-F238E27FC236}">
                <a16:creationId xmlns:a16="http://schemas.microsoft.com/office/drawing/2014/main" id="{3C9C170E-9681-964D-2857-B96EB4E5878E}"/>
              </a:ext>
            </a:extLst>
          </p:cNvPr>
          <p:cNvSpPr txBox="1">
            <a:spLocks noChangeArrowheads="1"/>
          </p:cNvSpPr>
          <p:nvPr/>
        </p:nvSpPr>
        <p:spPr bwMode="auto">
          <a:xfrm>
            <a:off x="6248400" y="1676400"/>
            <a:ext cx="3810000" cy="4992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9pPr>
          </a:lstStyle>
          <a:p>
            <a:pPr>
              <a:spcBef>
                <a:spcPts val="763"/>
              </a:spcBef>
            </a:pPr>
            <a:r>
              <a:rPr lang="sv-SE" altLang="sv-SE" sz="2800">
                <a:latin typeface="Tahoma" panose="020B0604030504040204" pitchFamily="34" charset="0"/>
                <a:cs typeface="Tahoma" panose="020B0604030504040204" pitchFamily="34" charset="0"/>
              </a:rPr>
              <a:t>   Bridge går ut på att vinna så många stick som möjligt. </a:t>
            </a:r>
          </a:p>
          <a:p>
            <a:pPr>
              <a:spcBef>
                <a:spcPts val="763"/>
              </a:spcBef>
            </a:pPr>
            <a:endParaRPr lang="sv-SE" altLang="sv-SE" sz="2800">
              <a:latin typeface="Tahoma" panose="020B0604030504040204" pitchFamily="34" charset="0"/>
              <a:cs typeface="Tahoma" panose="020B0604030504040204" pitchFamily="34" charset="0"/>
            </a:endParaRPr>
          </a:p>
          <a:p>
            <a:pPr>
              <a:spcBef>
                <a:spcPts val="763"/>
              </a:spcBef>
            </a:pPr>
            <a:r>
              <a:rPr lang="sv-SE" altLang="sv-SE" sz="2800">
                <a:latin typeface="Tahoma" panose="020B0604030504040204" pitchFamily="34" charset="0"/>
                <a:cs typeface="Tahoma" panose="020B0604030504040204" pitchFamily="34" charset="0"/>
              </a:rPr>
              <a:t>	Ett stick är när varje spelare spelat var sitt kort!</a:t>
            </a:r>
          </a:p>
          <a:p>
            <a:pPr>
              <a:spcBef>
                <a:spcPts val="763"/>
              </a:spcBef>
            </a:pPr>
            <a:endParaRPr lang="sv-SE" altLang="sv-SE" sz="2800">
              <a:latin typeface="Tahoma" panose="020B0604030504040204" pitchFamily="34" charset="0"/>
              <a:cs typeface="Tahoma" panose="020B0604030504040204" pitchFamily="34" charset="0"/>
            </a:endParaRPr>
          </a:p>
          <a:p>
            <a:pPr>
              <a:spcBef>
                <a:spcPts val="763"/>
              </a:spcBef>
            </a:pPr>
            <a:r>
              <a:rPr lang="sv-SE" altLang="sv-SE" sz="2800">
                <a:latin typeface="Tahoma" panose="020B0604030504040204" pitchFamily="34" charset="0"/>
                <a:cs typeface="Tahoma" panose="020B0604030504040204" pitchFamily="34" charset="0"/>
              </a:rPr>
              <a:t>	Man spelar ”medurs” i tur och ordning.</a:t>
            </a:r>
          </a:p>
        </p:txBody>
      </p:sp>
      <p:graphicFrame>
        <p:nvGraphicFramePr>
          <p:cNvPr id="17411" name="Object 3">
            <a:extLst>
              <a:ext uri="{FF2B5EF4-FFF2-40B4-BE49-F238E27FC236}">
                <a16:creationId xmlns:a16="http://schemas.microsoft.com/office/drawing/2014/main" id="{1BCC49E1-DC11-FAAB-E34C-45DEAB825516}"/>
              </a:ext>
            </a:extLst>
          </p:cNvPr>
          <p:cNvGraphicFramePr>
            <a:graphicFrameLocks noChangeAspect="1"/>
          </p:cNvGraphicFramePr>
          <p:nvPr/>
        </p:nvGraphicFramePr>
        <p:xfrm>
          <a:off x="3429001" y="4343400"/>
          <a:ext cx="1452563" cy="2057400"/>
        </p:xfrm>
        <a:graphic>
          <a:graphicData uri="http://schemas.openxmlformats.org/presentationml/2006/ole">
            <mc:AlternateContent xmlns:mc="http://schemas.openxmlformats.org/markup-compatibility/2006">
              <mc:Choice xmlns:v="urn:schemas-microsoft-com:vml" Requires="v">
                <p:oleObj r:id="rId3" imgW="3228571" imgH="4571429" progId="">
                  <p:embed/>
                </p:oleObj>
              </mc:Choice>
              <mc:Fallback>
                <p:oleObj r:id="rId3" imgW="3228571" imgH="4571429" progId="">
                  <p:embed/>
                  <p:pic>
                    <p:nvPicPr>
                      <p:cNvPr id="17411" name="Object 3">
                        <a:extLst>
                          <a:ext uri="{FF2B5EF4-FFF2-40B4-BE49-F238E27FC236}">
                            <a16:creationId xmlns:a16="http://schemas.microsoft.com/office/drawing/2014/main" id="{1BCC49E1-DC11-FAAB-E34C-45DEAB8255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1" y="4343400"/>
                        <a:ext cx="1452563" cy="20574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412" name="Object 4">
            <a:extLst>
              <a:ext uri="{FF2B5EF4-FFF2-40B4-BE49-F238E27FC236}">
                <a16:creationId xmlns:a16="http://schemas.microsoft.com/office/drawing/2014/main" id="{0A9F8C32-6CCF-1073-BD20-7667E31B03A3}"/>
              </a:ext>
            </a:extLst>
          </p:cNvPr>
          <p:cNvGraphicFramePr>
            <a:graphicFrameLocks noChangeAspect="1"/>
          </p:cNvGraphicFramePr>
          <p:nvPr/>
        </p:nvGraphicFramePr>
        <p:xfrm>
          <a:off x="2057401" y="2819400"/>
          <a:ext cx="1452563" cy="2057400"/>
        </p:xfrm>
        <a:graphic>
          <a:graphicData uri="http://schemas.openxmlformats.org/presentationml/2006/ole">
            <mc:AlternateContent xmlns:mc="http://schemas.openxmlformats.org/markup-compatibility/2006">
              <mc:Choice xmlns:v="urn:schemas-microsoft-com:vml" Requires="v">
                <p:oleObj r:id="rId5" imgW="3228571" imgH="4571429" progId="">
                  <p:embed/>
                </p:oleObj>
              </mc:Choice>
              <mc:Fallback>
                <p:oleObj r:id="rId5" imgW="3228571" imgH="4571429" progId="">
                  <p:embed/>
                  <p:pic>
                    <p:nvPicPr>
                      <p:cNvPr id="17412" name="Object 4">
                        <a:extLst>
                          <a:ext uri="{FF2B5EF4-FFF2-40B4-BE49-F238E27FC236}">
                            <a16:creationId xmlns:a16="http://schemas.microsoft.com/office/drawing/2014/main" id="{0A9F8C32-6CCF-1073-BD20-7667E31B03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1" y="2819400"/>
                        <a:ext cx="1452563" cy="20574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413" name="Object 5">
            <a:extLst>
              <a:ext uri="{FF2B5EF4-FFF2-40B4-BE49-F238E27FC236}">
                <a16:creationId xmlns:a16="http://schemas.microsoft.com/office/drawing/2014/main" id="{908D5E5F-A714-E5A4-6741-7D496922ADE7}"/>
              </a:ext>
            </a:extLst>
          </p:cNvPr>
          <p:cNvGraphicFramePr>
            <a:graphicFrameLocks noChangeAspect="1"/>
          </p:cNvGraphicFramePr>
          <p:nvPr/>
        </p:nvGraphicFramePr>
        <p:xfrm>
          <a:off x="3429001" y="1752600"/>
          <a:ext cx="1452563" cy="2057400"/>
        </p:xfrm>
        <a:graphic>
          <a:graphicData uri="http://schemas.openxmlformats.org/presentationml/2006/ole">
            <mc:AlternateContent xmlns:mc="http://schemas.openxmlformats.org/markup-compatibility/2006">
              <mc:Choice xmlns:v="urn:schemas-microsoft-com:vml" Requires="v">
                <p:oleObj r:id="rId7" imgW="3228571" imgH="4571429" progId="">
                  <p:embed/>
                </p:oleObj>
              </mc:Choice>
              <mc:Fallback>
                <p:oleObj r:id="rId7" imgW="3228571" imgH="4571429" progId="">
                  <p:embed/>
                  <p:pic>
                    <p:nvPicPr>
                      <p:cNvPr id="17413" name="Object 5">
                        <a:extLst>
                          <a:ext uri="{FF2B5EF4-FFF2-40B4-BE49-F238E27FC236}">
                            <a16:creationId xmlns:a16="http://schemas.microsoft.com/office/drawing/2014/main" id="{908D5E5F-A714-E5A4-6741-7D496922AD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1" y="1752600"/>
                        <a:ext cx="1452563" cy="20574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414" name="Object 6">
            <a:extLst>
              <a:ext uri="{FF2B5EF4-FFF2-40B4-BE49-F238E27FC236}">
                <a16:creationId xmlns:a16="http://schemas.microsoft.com/office/drawing/2014/main" id="{34B0EA18-5AFB-2B32-D9B3-A26919629F94}"/>
              </a:ext>
            </a:extLst>
          </p:cNvPr>
          <p:cNvGraphicFramePr>
            <a:graphicFrameLocks noChangeAspect="1"/>
          </p:cNvGraphicFramePr>
          <p:nvPr/>
        </p:nvGraphicFramePr>
        <p:xfrm>
          <a:off x="4643439" y="2522539"/>
          <a:ext cx="1539875" cy="2262187"/>
        </p:xfrm>
        <a:graphic>
          <a:graphicData uri="http://schemas.openxmlformats.org/presentationml/2006/ole">
            <mc:AlternateContent xmlns:mc="http://schemas.openxmlformats.org/markup-compatibility/2006">
              <mc:Choice xmlns:v="urn:schemas-microsoft-com:vml" Requires="v">
                <p:oleObj r:id="rId9" imgW="3228571" imgH="4571429" progId="">
                  <p:embed/>
                </p:oleObj>
              </mc:Choice>
              <mc:Fallback>
                <p:oleObj r:id="rId9" imgW="3228571" imgH="4571429" progId="">
                  <p:embed/>
                  <p:pic>
                    <p:nvPicPr>
                      <p:cNvPr id="17414" name="Object 6">
                        <a:extLst>
                          <a:ext uri="{FF2B5EF4-FFF2-40B4-BE49-F238E27FC236}">
                            <a16:creationId xmlns:a16="http://schemas.microsoft.com/office/drawing/2014/main" id="{34B0EA18-5AFB-2B32-D9B3-A26919629F9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3439" y="2522539"/>
                        <a:ext cx="1539875" cy="2262187"/>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74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741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174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Bildobjekt 1"/>
          <p:cNvPicPr/>
          <p:nvPr/>
        </p:nvPicPr>
        <p:blipFill>
          <a:blip r:embed="rId2"/>
          <a:stretch/>
        </p:blipFill>
        <p:spPr>
          <a:xfrm>
            <a:off x="-1905120" y="-1571760"/>
            <a:ext cx="15999840" cy="9999000"/>
          </a:xfrm>
          <a:prstGeom prst="rect">
            <a:avLst/>
          </a:prstGeom>
          <a:ln w="0">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Bildobjekt 1"/>
          <p:cNvPicPr/>
          <p:nvPr/>
        </p:nvPicPr>
        <p:blipFill>
          <a:blip r:embed="rId2"/>
          <a:stretch/>
        </p:blipFill>
        <p:spPr>
          <a:xfrm>
            <a:off x="-1658520" y="-1356480"/>
            <a:ext cx="15475320" cy="9671400"/>
          </a:xfrm>
          <a:prstGeom prst="rect">
            <a:avLst/>
          </a:prstGeom>
          <a:ln w="0">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DB8AFB4F-D562-37CD-9A1C-5C4069570660}"/>
              </a:ext>
            </a:extLst>
          </p:cNvPr>
          <p:cNvPicPr>
            <a:picLocks noChangeAspect="1"/>
          </p:cNvPicPr>
          <p:nvPr/>
        </p:nvPicPr>
        <p:blipFill>
          <a:blip r:embed="rId2"/>
          <a:stretch>
            <a:fillRect/>
          </a:stretch>
        </p:blipFill>
        <p:spPr>
          <a:xfrm>
            <a:off x="3150875" y="0"/>
            <a:ext cx="5890250" cy="6858000"/>
          </a:xfrm>
          <a:prstGeom prst="rect">
            <a:avLst/>
          </a:prstGeom>
        </p:spPr>
      </p:pic>
    </p:spTree>
    <p:extLst>
      <p:ext uri="{BB962C8B-B14F-4D97-AF65-F5344CB8AC3E}">
        <p14:creationId xmlns:p14="http://schemas.microsoft.com/office/powerpoint/2010/main" val="16459514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1708546-DB00-935D-18C3-621A4837AD0D}"/>
              </a:ext>
            </a:extLst>
          </p:cNvPr>
          <p:cNvPicPr>
            <a:picLocks noChangeAspect="1"/>
          </p:cNvPicPr>
          <p:nvPr/>
        </p:nvPicPr>
        <p:blipFill>
          <a:blip r:embed="rId2"/>
          <a:stretch>
            <a:fillRect/>
          </a:stretch>
        </p:blipFill>
        <p:spPr>
          <a:xfrm>
            <a:off x="3093283" y="0"/>
            <a:ext cx="6005434" cy="6858000"/>
          </a:xfrm>
          <a:prstGeom prst="rect">
            <a:avLst/>
          </a:prstGeom>
        </p:spPr>
      </p:pic>
      <p:sp>
        <p:nvSpPr>
          <p:cNvPr id="4" name="textruta 3">
            <a:extLst>
              <a:ext uri="{FF2B5EF4-FFF2-40B4-BE49-F238E27FC236}">
                <a16:creationId xmlns:a16="http://schemas.microsoft.com/office/drawing/2014/main" id="{D4ADBFE3-BE97-BE98-E0C2-532C71E495C1}"/>
              </a:ext>
            </a:extLst>
          </p:cNvPr>
          <p:cNvSpPr txBox="1"/>
          <p:nvPr/>
        </p:nvSpPr>
        <p:spPr>
          <a:xfrm>
            <a:off x="8347586" y="4050891"/>
            <a:ext cx="3097162" cy="1477328"/>
          </a:xfrm>
          <a:prstGeom prst="rect">
            <a:avLst/>
          </a:prstGeom>
          <a:noFill/>
        </p:spPr>
        <p:txBody>
          <a:bodyPr wrap="square" rtlCol="0">
            <a:spAutoFit/>
          </a:bodyPr>
          <a:lstStyle/>
          <a:p>
            <a:r>
              <a:rPr lang="sv-SE" dirty="0"/>
              <a:t>Efter Nords svar 3</a:t>
            </a:r>
            <a:r>
              <a:rPr lang="sv-SE" dirty="0">
                <a:solidFill>
                  <a:srgbClr val="FF0000"/>
                </a:solidFill>
              </a:rPr>
              <a:t>♥</a:t>
            </a:r>
            <a:r>
              <a:rPr lang="sv-SE" dirty="0"/>
              <a:t> har Syd  bäst möjlighet att avgöra om vi ska bjuda utgång.</a:t>
            </a:r>
          </a:p>
          <a:p>
            <a:r>
              <a:rPr lang="sv-SE" dirty="0"/>
              <a:t>Syd blir ”kapten” över budgivningen.</a:t>
            </a:r>
          </a:p>
        </p:txBody>
      </p:sp>
    </p:spTree>
    <p:extLst>
      <p:ext uri="{BB962C8B-B14F-4D97-AF65-F5344CB8AC3E}">
        <p14:creationId xmlns:p14="http://schemas.microsoft.com/office/powerpoint/2010/main" val="408780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Bildobjekt 1"/>
          <p:cNvPicPr/>
          <p:nvPr/>
        </p:nvPicPr>
        <p:blipFill>
          <a:blip r:embed="rId2"/>
          <a:stretch/>
        </p:blipFill>
        <p:spPr>
          <a:xfrm>
            <a:off x="-1905120" y="-1571760"/>
            <a:ext cx="15999840" cy="9999000"/>
          </a:xfrm>
          <a:prstGeom prst="rect">
            <a:avLst/>
          </a:prstGeom>
          <a:ln w="0">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Bildobjekt 1"/>
          <p:cNvPicPr/>
          <p:nvPr/>
        </p:nvPicPr>
        <p:blipFill>
          <a:blip r:embed="rId2"/>
          <a:stretch/>
        </p:blipFill>
        <p:spPr>
          <a:xfrm>
            <a:off x="-1905120" y="-1571760"/>
            <a:ext cx="15999840" cy="9999000"/>
          </a:xfrm>
          <a:prstGeom prst="rect">
            <a:avLst/>
          </a:prstGeom>
          <a:ln w="0">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A5A382C2-6739-8328-C8B3-328C5366DD1E}"/>
              </a:ext>
            </a:extLst>
          </p:cNvPr>
          <p:cNvPicPr>
            <a:picLocks noChangeAspect="1"/>
          </p:cNvPicPr>
          <p:nvPr/>
        </p:nvPicPr>
        <p:blipFill>
          <a:blip r:embed="rId2"/>
          <a:stretch>
            <a:fillRect/>
          </a:stretch>
        </p:blipFill>
        <p:spPr>
          <a:xfrm>
            <a:off x="1008940" y="18574"/>
            <a:ext cx="10174120" cy="6820852"/>
          </a:xfrm>
          <a:prstGeom prst="rect">
            <a:avLst/>
          </a:prstGeom>
        </p:spPr>
      </p:pic>
    </p:spTree>
    <p:extLst>
      <p:ext uri="{BB962C8B-B14F-4D97-AF65-F5344CB8AC3E}">
        <p14:creationId xmlns:p14="http://schemas.microsoft.com/office/powerpoint/2010/main" val="2656281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2765F-D3CE-53E4-8604-09D8C726AC48}"/>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0D897100-5A4B-B75B-57A6-D02D1440335F}"/>
              </a:ext>
            </a:extLst>
          </p:cNvPr>
          <p:cNvSpPr txBox="1"/>
          <p:nvPr/>
        </p:nvSpPr>
        <p:spPr>
          <a:xfrm>
            <a:off x="2546555" y="1445342"/>
            <a:ext cx="5309419" cy="1200329"/>
          </a:xfrm>
          <a:prstGeom prst="rect">
            <a:avLst/>
          </a:prstGeom>
          <a:noFill/>
        </p:spPr>
        <p:txBody>
          <a:bodyPr wrap="square" rtlCol="0">
            <a:spAutoFit/>
          </a:bodyPr>
          <a:lstStyle/>
          <a:p>
            <a:pPr algn="ctr"/>
            <a:r>
              <a:rPr lang="sv-SE" sz="3600" b="1" dirty="0">
                <a:solidFill>
                  <a:schemeClr val="accent5"/>
                </a:solidFill>
              </a:rPr>
              <a:t>Spela bridge 1</a:t>
            </a:r>
          </a:p>
          <a:p>
            <a:pPr algn="ctr"/>
            <a:r>
              <a:rPr lang="sv-SE" sz="3600" b="1" dirty="0">
                <a:solidFill>
                  <a:schemeClr val="accent5"/>
                </a:solidFill>
              </a:rPr>
              <a:t>Lektion 6</a:t>
            </a:r>
          </a:p>
        </p:txBody>
      </p:sp>
    </p:spTree>
    <p:extLst>
      <p:ext uri="{BB962C8B-B14F-4D97-AF65-F5344CB8AC3E}">
        <p14:creationId xmlns:p14="http://schemas.microsoft.com/office/powerpoint/2010/main" val="19780394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Bildobjekt 1"/>
          <p:cNvPicPr/>
          <p:nvPr/>
        </p:nvPicPr>
        <p:blipFill>
          <a:blip r:embed="rId2"/>
          <a:stretch/>
        </p:blipFill>
        <p:spPr>
          <a:xfrm>
            <a:off x="-1905120" y="-1571760"/>
            <a:ext cx="15999840" cy="9999000"/>
          </a:xfrm>
          <a:prstGeom prst="rect">
            <a:avLst/>
          </a:prstGeom>
          <a:ln w="0">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C1F68D65-0CE9-AA79-3E4C-98E5E33D7D13}"/>
              </a:ext>
            </a:extLst>
          </p:cNvPr>
          <p:cNvPicPr>
            <a:picLocks noChangeAspect="1"/>
          </p:cNvPicPr>
          <p:nvPr/>
        </p:nvPicPr>
        <p:blipFill>
          <a:blip r:embed="rId2"/>
          <a:stretch>
            <a:fillRect/>
          </a:stretch>
        </p:blipFill>
        <p:spPr>
          <a:xfrm>
            <a:off x="1848465" y="1707530"/>
            <a:ext cx="7744906" cy="3010320"/>
          </a:xfrm>
          <a:prstGeom prst="rect">
            <a:avLst/>
          </a:prstGeom>
        </p:spPr>
      </p:pic>
      <p:sp>
        <p:nvSpPr>
          <p:cNvPr id="4" name="textruta 3">
            <a:extLst>
              <a:ext uri="{FF2B5EF4-FFF2-40B4-BE49-F238E27FC236}">
                <a16:creationId xmlns:a16="http://schemas.microsoft.com/office/drawing/2014/main" id="{44C2F9F8-F5BE-847C-5CA3-D3150ED7FC4F}"/>
              </a:ext>
            </a:extLst>
          </p:cNvPr>
          <p:cNvSpPr txBox="1"/>
          <p:nvPr/>
        </p:nvSpPr>
        <p:spPr>
          <a:xfrm>
            <a:off x="1848465" y="698090"/>
            <a:ext cx="7914967" cy="369332"/>
          </a:xfrm>
          <a:prstGeom prst="rect">
            <a:avLst/>
          </a:prstGeom>
          <a:noFill/>
        </p:spPr>
        <p:txBody>
          <a:bodyPr wrap="square" rtlCol="0">
            <a:spAutoFit/>
          </a:bodyPr>
          <a:lstStyle/>
          <a:p>
            <a:r>
              <a:rPr lang="sv-SE" dirty="0"/>
              <a:t>Öppnarens andra bud</a:t>
            </a:r>
          </a:p>
        </p:txBody>
      </p:sp>
      <p:sp>
        <p:nvSpPr>
          <p:cNvPr id="5" name="textruta 4">
            <a:extLst>
              <a:ext uri="{FF2B5EF4-FFF2-40B4-BE49-F238E27FC236}">
                <a16:creationId xmlns:a16="http://schemas.microsoft.com/office/drawing/2014/main" id="{72C9E167-0D95-45DE-4EC8-19731816C84E}"/>
              </a:ext>
            </a:extLst>
          </p:cNvPr>
          <p:cNvSpPr txBox="1"/>
          <p:nvPr/>
        </p:nvSpPr>
        <p:spPr>
          <a:xfrm>
            <a:off x="2349910" y="5230761"/>
            <a:ext cx="1425677" cy="646331"/>
          </a:xfrm>
          <a:prstGeom prst="rect">
            <a:avLst/>
          </a:prstGeom>
          <a:noFill/>
        </p:spPr>
        <p:txBody>
          <a:bodyPr wrap="square" rtlCol="0">
            <a:spAutoFit/>
          </a:bodyPr>
          <a:lstStyle/>
          <a:p>
            <a:r>
              <a:rPr lang="sv-SE" dirty="0"/>
              <a:t>Bjud 2 ♠</a:t>
            </a:r>
          </a:p>
          <a:p>
            <a:r>
              <a:rPr lang="sv-SE" dirty="0"/>
              <a:t>(12-15 </a:t>
            </a:r>
            <a:r>
              <a:rPr lang="sv-SE" dirty="0" err="1"/>
              <a:t>htp</a:t>
            </a:r>
            <a:r>
              <a:rPr lang="sv-SE" dirty="0"/>
              <a:t>)</a:t>
            </a:r>
          </a:p>
        </p:txBody>
      </p:sp>
      <p:sp>
        <p:nvSpPr>
          <p:cNvPr id="6" name="textruta 5">
            <a:extLst>
              <a:ext uri="{FF2B5EF4-FFF2-40B4-BE49-F238E27FC236}">
                <a16:creationId xmlns:a16="http://schemas.microsoft.com/office/drawing/2014/main" id="{373D2238-B45E-2828-5CD5-616580C9F24B}"/>
              </a:ext>
            </a:extLst>
          </p:cNvPr>
          <p:cNvSpPr txBox="1"/>
          <p:nvPr/>
        </p:nvSpPr>
        <p:spPr>
          <a:xfrm>
            <a:off x="4124632" y="5210474"/>
            <a:ext cx="1425677" cy="646331"/>
          </a:xfrm>
          <a:prstGeom prst="rect">
            <a:avLst/>
          </a:prstGeom>
          <a:noFill/>
        </p:spPr>
        <p:txBody>
          <a:bodyPr wrap="square" rtlCol="0">
            <a:spAutoFit/>
          </a:bodyPr>
          <a:lstStyle/>
          <a:p>
            <a:r>
              <a:rPr lang="sv-SE" dirty="0"/>
              <a:t>Bjud 3 </a:t>
            </a:r>
            <a:r>
              <a:rPr lang="sv-SE" dirty="0">
                <a:solidFill>
                  <a:srgbClr val="FF0000"/>
                </a:solidFill>
              </a:rPr>
              <a:t>♥</a:t>
            </a:r>
          </a:p>
          <a:p>
            <a:r>
              <a:rPr lang="sv-SE" dirty="0"/>
              <a:t>(16-18 </a:t>
            </a:r>
            <a:r>
              <a:rPr lang="sv-SE" dirty="0" err="1"/>
              <a:t>htp</a:t>
            </a:r>
            <a:r>
              <a:rPr lang="sv-SE" dirty="0"/>
              <a:t>)</a:t>
            </a:r>
          </a:p>
        </p:txBody>
      </p:sp>
      <p:sp>
        <p:nvSpPr>
          <p:cNvPr id="7" name="textruta 6">
            <a:extLst>
              <a:ext uri="{FF2B5EF4-FFF2-40B4-BE49-F238E27FC236}">
                <a16:creationId xmlns:a16="http://schemas.microsoft.com/office/drawing/2014/main" id="{3163D68B-B2AE-A3F7-18BF-0030841095EB}"/>
              </a:ext>
            </a:extLst>
          </p:cNvPr>
          <p:cNvSpPr txBox="1"/>
          <p:nvPr/>
        </p:nvSpPr>
        <p:spPr>
          <a:xfrm>
            <a:off x="6012426" y="5230761"/>
            <a:ext cx="1425677" cy="646331"/>
          </a:xfrm>
          <a:prstGeom prst="rect">
            <a:avLst/>
          </a:prstGeom>
          <a:noFill/>
        </p:spPr>
        <p:txBody>
          <a:bodyPr wrap="square" rtlCol="0">
            <a:spAutoFit/>
          </a:bodyPr>
          <a:lstStyle/>
          <a:p>
            <a:r>
              <a:rPr lang="sv-SE" dirty="0"/>
              <a:t>Bjud 3♠</a:t>
            </a:r>
          </a:p>
          <a:p>
            <a:r>
              <a:rPr lang="sv-SE" dirty="0"/>
              <a:t>(16-18 </a:t>
            </a:r>
            <a:r>
              <a:rPr lang="sv-SE" dirty="0" err="1"/>
              <a:t>htp</a:t>
            </a:r>
            <a:r>
              <a:rPr lang="sv-SE" dirty="0"/>
              <a:t>)</a:t>
            </a:r>
          </a:p>
        </p:txBody>
      </p:sp>
      <p:sp>
        <p:nvSpPr>
          <p:cNvPr id="8" name="textruta 7">
            <a:extLst>
              <a:ext uri="{FF2B5EF4-FFF2-40B4-BE49-F238E27FC236}">
                <a16:creationId xmlns:a16="http://schemas.microsoft.com/office/drawing/2014/main" id="{F8AC995F-A75D-291B-CD64-FB24B75E6193}"/>
              </a:ext>
            </a:extLst>
          </p:cNvPr>
          <p:cNvSpPr txBox="1"/>
          <p:nvPr/>
        </p:nvSpPr>
        <p:spPr>
          <a:xfrm>
            <a:off x="7978878" y="5298342"/>
            <a:ext cx="1425677" cy="646331"/>
          </a:xfrm>
          <a:prstGeom prst="rect">
            <a:avLst/>
          </a:prstGeom>
          <a:noFill/>
        </p:spPr>
        <p:txBody>
          <a:bodyPr wrap="square" rtlCol="0">
            <a:spAutoFit/>
          </a:bodyPr>
          <a:lstStyle/>
          <a:p>
            <a:r>
              <a:rPr lang="sv-SE" dirty="0"/>
              <a:t>Bjud 4♠</a:t>
            </a:r>
          </a:p>
          <a:p>
            <a:r>
              <a:rPr lang="sv-SE" dirty="0"/>
              <a:t>(19-21 </a:t>
            </a:r>
            <a:r>
              <a:rPr lang="sv-SE" dirty="0" err="1"/>
              <a:t>htp</a:t>
            </a:r>
            <a:r>
              <a:rPr lang="sv-SE" dirty="0"/>
              <a:t>)</a:t>
            </a:r>
          </a:p>
        </p:txBody>
      </p:sp>
    </p:spTree>
    <p:extLst>
      <p:ext uri="{BB962C8B-B14F-4D97-AF65-F5344CB8AC3E}">
        <p14:creationId xmlns:p14="http://schemas.microsoft.com/office/powerpoint/2010/main" val="80992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1">
            <a:extLst>
              <a:ext uri="{FF2B5EF4-FFF2-40B4-BE49-F238E27FC236}">
                <a16:creationId xmlns:a16="http://schemas.microsoft.com/office/drawing/2014/main" id="{A2594D40-02E3-02F6-DE54-12551D6EC790}"/>
              </a:ext>
            </a:extLst>
          </p:cNvPr>
          <p:cNvSpPr txBox="1">
            <a:spLocks noChangeArrowheads="1"/>
          </p:cNvSpPr>
          <p:nvPr/>
        </p:nvSpPr>
        <p:spPr bwMode="auto">
          <a:xfrm>
            <a:off x="1981201" y="274638"/>
            <a:ext cx="7980363"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sv-SE" altLang="sv-SE" sz="4400">
                <a:latin typeface="Eras Ultra ITC" pitchFamily="32" charset="0"/>
              </a:rPr>
              <a:t>En regel!</a:t>
            </a:r>
          </a:p>
        </p:txBody>
      </p:sp>
      <p:sp>
        <p:nvSpPr>
          <p:cNvPr id="18434" name="Text Box 2">
            <a:extLst>
              <a:ext uri="{FF2B5EF4-FFF2-40B4-BE49-F238E27FC236}">
                <a16:creationId xmlns:a16="http://schemas.microsoft.com/office/drawing/2014/main" id="{1B45C64F-05F4-F469-E410-E47086D13116}"/>
              </a:ext>
            </a:extLst>
          </p:cNvPr>
          <p:cNvSpPr txBox="1">
            <a:spLocks noChangeArrowheads="1"/>
          </p:cNvSpPr>
          <p:nvPr/>
        </p:nvSpPr>
        <p:spPr bwMode="auto">
          <a:xfrm>
            <a:off x="1992313" y="1989138"/>
            <a:ext cx="57150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tabLst>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1pPr>
            <a:lvl2pPr>
              <a:tabLst>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2pPr>
            <a:lvl3pPr>
              <a:tabLst>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3pPr>
            <a:lvl4pPr>
              <a:tabLst>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4pPr>
            <a:lvl5pPr>
              <a:tabLst>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ts val="63"/>
              </a:spcBef>
              <a:spcAft>
                <a:spcPts val="6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ts val="63"/>
              </a:spcBef>
              <a:spcAft>
                <a:spcPts val="6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ts val="63"/>
              </a:spcBef>
              <a:spcAft>
                <a:spcPts val="6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ts val="63"/>
              </a:spcBef>
              <a:spcAft>
                <a:spcPts val="6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9pPr>
          </a:lstStyle>
          <a:p>
            <a:pPr>
              <a:spcBef>
                <a:spcPts val="763"/>
              </a:spcBef>
              <a:buFont typeface="Tahoma" panose="020B0604030504040204" pitchFamily="34" charset="0"/>
              <a:buChar char="•"/>
            </a:pPr>
            <a:r>
              <a:rPr lang="sv-SE" altLang="sv-SE" sz="2800" b="1" i="1">
                <a:latin typeface="Tahoma" panose="020B0604030504040204" pitchFamily="34" charset="0"/>
                <a:cs typeface="Tahoma" panose="020B0604030504040204" pitchFamily="34" charset="0"/>
              </a:rPr>
              <a:t>Du måste följa färg om du kan!</a:t>
            </a:r>
          </a:p>
          <a:p>
            <a:pPr>
              <a:spcBef>
                <a:spcPts val="563"/>
              </a:spcBef>
            </a:pPr>
            <a:r>
              <a:rPr lang="sv-SE" altLang="sv-SE" sz="3200">
                <a:latin typeface="Tahoma" panose="020B0604030504040204" pitchFamily="34" charset="0"/>
                <a:cs typeface="Tahoma" panose="020B0604030504040204" pitchFamily="34" charset="0"/>
              </a:rPr>
              <a:t>   </a:t>
            </a:r>
            <a:r>
              <a:rPr lang="sv-SE" altLang="sv-SE" sz="2000">
                <a:latin typeface="Tahoma" panose="020B0604030504040204" pitchFamily="34" charset="0"/>
                <a:cs typeface="Tahoma" panose="020B0604030504040204" pitchFamily="34" charset="0"/>
              </a:rPr>
              <a:t>- Om du har slut på kort i den färg som </a:t>
            </a:r>
          </a:p>
          <a:p>
            <a:pPr>
              <a:spcBef>
                <a:spcPts val="563"/>
              </a:spcBef>
            </a:pPr>
            <a:r>
              <a:rPr lang="sv-SE" altLang="sv-SE" sz="2000">
                <a:latin typeface="Tahoma" panose="020B0604030504040204" pitchFamily="34" charset="0"/>
                <a:cs typeface="Tahoma" panose="020B0604030504040204" pitchFamily="34" charset="0"/>
              </a:rPr>
              <a:t>       spelas får du spela valfritt kort. </a:t>
            </a:r>
          </a:p>
          <a:p>
            <a:pPr>
              <a:spcBef>
                <a:spcPts val="563"/>
              </a:spcBef>
            </a:pPr>
            <a:endParaRPr lang="sv-SE" altLang="sv-SE" sz="2000">
              <a:latin typeface="Tahoma" panose="020B0604030504040204" pitchFamily="34" charset="0"/>
              <a:cs typeface="Tahoma" panose="020B0604030504040204" pitchFamily="34" charset="0"/>
            </a:endParaRPr>
          </a:p>
          <a:p>
            <a:pPr>
              <a:spcBef>
                <a:spcPts val="563"/>
              </a:spcBef>
            </a:pPr>
            <a:r>
              <a:rPr lang="sv-SE" altLang="sv-SE" sz="2000">
                <a:latin typeface="Tahoma" panose="020B0604030504040204" pitchFamily="34" charset="0"/>
                <a:cs typeface="Tahoma" panose="020B0604030504040204" pitchFamily="34" charset="0"/>
              </a:rPr>
              <a:t>	  Detta kallas att </a:t>
            </a:r>
            <a:r>
              <a:rPr lang="sv-SE" altLang="sv-SE" sz="2000" b="1" i="1">
                <a:latin typeface="Tahoma" panose="020B0604030504040204" pitchFamily="34" charset="0"/>
                <a:cs typeface="Tahoma" panose="020B0604030504040204" pitchFamily="34" charset="0"/>
              </a:rPr>
              <a:t>”saka”</a:t>
            </a:r>
            <a:r>
              <a:rPr lang="sv-SE" altLang="sv-SE" sz="2000">
                <a:latin typeface="Tahoma" panose="020B0604030504040204" pitchFamily="34" charset="0"/>
                <a:cs typeface="Tahoma" panose="020B0604030504040204" pitchFamily="34" charset="0"/>
              </a:rPr>
              <a:t>.</a:t>
            </a:r>
          </a:p>
          <a:p>
            <a:pPr>
              <a:spcBef>
                <a:spcPts val="563"/>
              </a:spcBef>
            </a:pPr>
            <a:r>
              <a:rPr lang="sv-SE" altLang="sv-SE" sz="2000">
                <a:latin typeface="Tahoma" panose="020B0604030504040204" pitchFamily="34" charset="0"/>
                <a:cs typeface="Tahoma" panose="020B0604030504040204" pitchFamily="34" charset="0"/>
              </a:rPr>
              <a:t>    </a:t>
            </a:r>
          </a:p>
          <a:p>
            <a:pPr>
              <a:spcBef>
                <a:spcPts val="563"/>
              </a:spcBef>
            </a:pPr>
            <a:r>
              <a:rPr lang="sv-SE" altLang="sv-SE" sz="2000">
                <a:latin typeface="Tahoma" panose="020B0604030504040204" pitchFamily="34" charset="0"/>
                <a:cs typeface="Tahoma" panose="020B0604030504040204" pitchFamily="34" charset="0"/>
              </a:rPr>
              <a:t>    -  Tänk på att om din partner vinner sticket så   </a:t>
            </a:r>
          </a:p>
          <a:p>
            <a:pPr>
              <a:spcBef>
                <a:spcPts val="563"/>
              </a:spcBef>
            </a:pPr>
            <a:r>
              <a:rPr lang="sv-SE" altLang="sv-SE" sz="2000">
                <a:latin typeface="Tahoma" panose="020B0604030504040204" pitchFamily="34" charset="0"/>
                <a:cs typeface="Tahoma" panose="020B0604030504040204" pitchFamily="34" charset="0"/>
              </a:rPr>
              <a:t>	  vinner också du det!</a:t>
            </a:r>
          </a:p>
        </p:txBody>
      </p:sp>
      <p:graphicFrame>
        <p:nvGraphicFramePr>
          <p:cNvPr id="18435" name="Object 3">
            <a:extLst>
              <a:ext uri="{FF2B5EF4-FFF2-40B4-BE49-F238E27FC236}">
                <a16:creationId xmlns:a16="http://schemas.microsoft.com/office/drawing/2014/main" id="{334F65E0-4F17-EEE8-C9C0-7D5AEFA737A8}"/>
              </a:ext>
            </a:extLst>
          </p:cNvPr>
          <p:cNvGraphicFramePr>
            <a:graphicFrameLocks noChangeAspect="1"/>
          </p:cNvGraphicFramePr>
          <p:nvPr/>
        </p:nvGraphicFramePr>
        <p:xfrm>
          <a:off x="8305800" y="2971800"/>
          <a:ext cx="1468438" cy="2057400"/>
        </p:xfrm>
        <a:graphic>
          <a:graphicData uri="http://schemas.openxmlformats.org/presentationml/2006/ole">
            <mc:AlternateContent xmlns:mc="http://schemas.openxmlformats.org/markup-compatibility/2006">
              <mc:Choice xmlns:v="urn:schemas-microsoft-com:vml" Requires="v">
                <p:oleObj r:id="rId3" imgW="3228571" imgH="4525007" progId="">
                  <p:embed/>
                </p:oleObj>
              </mc:Choice>
              <mc:Fallback>
                <p:oleObj r:id="rId3" imgW="3228571" imgH="4525007" progId="">
                  <p:embed/>
                  <p:pic>
                    <p:nvPicPr>
                      <p:cNvPr id="18435" name="Object 3">
                        <a:extLst>
                          <a:ext uri="{FF2B5EF4-FFF2-40B4-BE49-F238E27FC236}">
                            <a16:creationId xmlns:a16="http://schemas.microsoft.com/office/drawing/2014/main" id="{334F65E0-4F17-EEE8-C9C0-7D5AEFA737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5800" y="2971800"/>
                        <a:ext cx="1468438" cy="20574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36" name="Object 4">
            <a:extLst>
              <a:ext uri="{FF2B5EF4-FFF2-40B4-BE49-F238E27FC236}">
                <a16:creationId xmlns:a16="http://schemas.microsoft.com/office/drawing/2014/main" id="{CD95B258-D535-FE39-5665-C1757E812464}"/>
              </a:ext>
            </a:extLst>
          </p:cNvPr>
          <p:cNvGraphicFramePr>
            <a:graphicFrameLocks noChangeAspect="1"/>
          </p:cNvGraphicFramePr>
          <p:nvPr/>
        </p:nvGraphicFramePr>
        <p:xfrm>
          <a:off x="7543801" y="1752600"/>
          <a:ext cx="1452563" cy="2057400"/>
        </p:xfrm>
        <a:graphic>
          <a:graphicData uri="http://schemas.openxmlformats.org/presentationml/2006/ole">
            <mc:AlternateContent xmlns:mc="http://schemas.openxmlformats.org/markup-compatibility/2006">
              <mc:Choice xmlns:v="urn:schemas-microsoft-com:vml" Requires="v">
                <p:oleObj r:id="rId5" imgW="3228571" imgH="4571429" progId="">
                  <p:embed/>
                </p:oleObj>
              </mc:Choice>
              <mc:Fallback>
                <p:oleObj r:id="rId5" imgW="3228571" imgH="4571429" progId="">
                  <p:embed/>
                  <p:pic>
                    <p:nvPicPr>
                      <p:cNvPr id="18436" name="Object 4">
                        <a:extLst>
                          <a:ext uri="{FF2B5EF4-FFF2-40B4-BE49-F238E27FC236}">
                            <a16:creationId xmlns:a16="http://schemas.microsoft.com/office/drawing/2014/main" id="{CD95B258-D535-FE39-5665-C1757E8124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1" y="1752600"/>
                        <a:ext cx="1452563" cy="20574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37" name="Object 5">
            <a:extLst>
              <a:ext uri="{FF2B5EF4-FFF2-40B4-BE49-F238E27FC236}">
                <a16:creationId xmlns:a16="http://schemas.microsoft.com/office/drawing/2014/main" id="{5D910A9B-F51D-165F-116F-004306B0115A}"/>
              </a:ext>
            </a:extLst>
          </p:cNvPr>
          <p:cNvGraphicFramePr>
            <a:graphicFrameLocks noChangeAspect="1"/>
          </p:cNvGraphicFramePr>
          <p:nvPr/>
        </p:nvGraphicFramePr>
        <p:xfrm>
          <a:off x="8305801" y="762000"/>
          <a:ext cx="1452563" cy="2057400"/>
        </p:xfrm>
        <a:graphic>
          <a:graphicData uri="http://schemas.openxmlformats.org/presentationml/2006/ole">
            <mc:AlternateContent xmlns:mc="http://schemas.openxmlformats.org/markup-compatibility/2006">
              <mc:Choice xmlns:v="urn:schemas-microsoft-com:vml" Requires="v">
                <p:oleObj r:id="rId7" imgW="3228571" imgH="4571429" progId="">
                  <p:embed/>
                </p:oleObj>
              </mc:Choice>
              <mc:Fallback>
                <p:oleObj r:id="rId7" imgW="3228571" imgH="4571429" progId="">
                  <p:embed/>
                  <p:pic>
                    <p:nvPicPr>
                      <p:cNvPr id="18437" name="Object 5">
                        <a:extLst>
                          <a:ext uri="{FF2B5EF4-FFF2-40B4-BE49-F238E27FC236}">
                            <a16:creationId xmlns:a16="http://schemas.microsoft.com/office/drawing/2014/main" id="{5D910A9B-F51D-165F-116F-004306B011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5801" y="762000"/>
                        <a:ext cx="1452563" cy="20574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38" name="Object 6">
            <a:extLst>
              <a:ext uri="{FF2B5EF4-FFF2-40B4-BE49-F238E27FC236}">
                <a16:creationId xmlns:a16="http://schemas.microsoft.com/office/drawing/2014/main" id="{79DB548F-F83D-A111-0CC8-7DED4C12ACB3}"/>
              </a:ext>
            </a:extLst>
          </p:cNvPr>
          <p:cNvGraphicFramePr>
            <a:graphicFrameLocks noChangeAspect="1"/>
          </p:cNvGraphicFramePr>
          <p:nvPr/>
        </p:nvGraphicFramePr>
        <p:xfrm>
          <a:off x="9067801" y="1752600"/>
          <a:ext cx="1452563" cy="2057400"/>
        </p:xfrm>
        <a:graphic>
          <a:graphicData uri="http://schemas.openxmlformats.org/presentationml/2006/ole">
            <mc:AlternateContent xmlns:mc="http://schemas.openxmlformats.org/markup-compatibility/2006">
              <mc:Choice xmlns:v="urn:schemas-microsoft-com:vml" Requires="v">
                <p:oleObj r:id="rId9" imgW="3228571" imgH="4571429" progId="">
                  <p:embed/>
                </p:oleObj>
              </mc:Choice>
              <mc:Fallback>
                <p:oleObj r:id="rId9" imgW="3228571" imgH="4571429" progId="">
                  <p:embed/>
                  <p:pic>
                    <p:nvPicPr>
                      <p:cNvPr id="18438" name="Object 6">
                        <a:extLst>
                          <a:ext uri="{FF2B5EF4-FFF2-40B4-BE49-F238E27FC236}">
                            <a16:creationId xmlns:a16="http://schemas.microsoft.com/office/drawing/2014/main" id="{79DB548F-F83D-A111-0CC8-7DED4C12ACB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67801" y="1752600"/>
                        <a:ext cx="1452563" cy="20574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439" name="Text Box 7">
            <a:extLst>
              <a:ext uri="{FF2B5EF4-FFF2-40B4-BE49-F238E27FC236}">
                <a16:creationId xmlns:a16="http://schemas.microsoft.com/office/drawing/2014/main" id="{D32DF164-D491-44A4-912B-96772325AE5C}"/>
              </a:ext>
            </a:extLst>
          </p:cNvPr>
          <p:cNvSpPr txBox="1">
            <a:spLocks noChangeArrowheads="1"/>
          </p:cNvSpPr>
          <p:nvPr/>
        </p:nvSpPr>
        <p:spPr bwMode="auto">
          <a:xfrm>
            <a:off x="7524750" y="5429250"/>
            <a:ext cx="2895600" cy="1003300"/>
          </a:xfrm>
          <a:prstGeom prst="rect">
            <a:avLst/>
          </a:prstGeom>
          <a:solidFill>
            <a:srgbClr val="808080"/>
          </a:solidFill>
          <a:ln w="9360" cap="flat">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9pPr>
          </a:lstStyle>
          <a:p>
            <a:pPr eaLnBrk="0" hangingPunct="0">
              <a:spcBef>
                <a:spcPts val="413"/>
              </a:spcBef>
            </a:pPr>
            <a:r>
              <a:rPr lang="sv-SE" altLang="sv-SE" sz="1400">
                <a:latin typeface="Tahoma" panose="020B0604030504040204" pitchFamily="34" charset="0"/>
              </a:rPr>
              <a:t>Syd vinner med klöverdam</a:t>
            </a:r>
          </a:p>
          <a:p>
            <a:pPr eaLnBrk="0" hangingPunct="0">
              <a:spcBef>
                <a:spcPts val="413"/>
              </a:spcBef>
            </a:pPr>
            <a:r>
              <a:rPr lang="sv-SE" altLang="sv-SE" sz="1400">
                <a:latin typeface="Tahoma" panose="020B0604030504040204" pitchFamily="34" charset="0"/>
              </a:rPr>
              <a:t>Väst spelar åttan och Nord fyran - Öst som inte har någon mer klöver ”sakar” då rutertvå.</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843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8434">
                                            <p:txEl>
                                              <p:pRg st="1" end="1"/>
                                            </p:txEl>
                                          </p:spTgt>
                                        </p:tgtEl>
                                        <p:attrNameLst>
                                          <p:attrName>style.visibility</p:attrName>
                                        </p:attrNameLst>
                                      </p:cBhvr>
                                      <p:to>
                                        <p:strVal val="visible"/>
                                      </p:to>
                                    </p:set>
                                  </p:childTnLst>
                                </p:cTn>
                              </p:par>
                              <p:par>
                                <p:cTn id="11" presetID="1" presetClass="entr" fill="hold" nodeType="withEffect">
                                  <p:stCondLst>
                                    <p:cond delay="0"/>
                                  </p:stCondLst>
                                  <p:childTnLst>
                                    <p:set>
                                      <p:cBhvr additive="repl">
                                        <p:cTn id="12" dur="1" fill="hold">
                                          <p:stCondLst>
                                            <p:cond delay="0"/>
                                          </p:stCondLst>
                                        </p:cTn>
                                        <p:tgtEl>
                                          <p:spTgt spid="18434">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fill="hold" nodeType="clickEffect">
                                  <p:stCondLst>
                                    <p:cond delay="0"/>
                                  </p:stCondLst>
                                  <p:childTnLst>
                                    <p:set>
                                      <p:cBhvr additive="repl">
                                        <p:cTn id="16" dur="1" fill="hold">
                                          <p:stCondLst>
                                            <p:cond delay="0"/>
                                          </p:stCondLst>
                                        </p:cTn>
                                        <p:tgtEl>
                                          <p:spTgt spid="18434">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fill="hold" nodeType="clickEffect">
                                  <p:stCondLst>
                                    <p:cond delay="0"/>
                                  </p:stCondLst>
                                  <p:childTnLst>
                                    <p:set>
                                      <p:cBhvr additive="repl">
                                        <p:cTn id="20" dur="1" fill="hold">
                                          <p:stCondLst>
                                            <p:cond delay="0"/>
                                          </p:stCondLst>
                                        </p:cTn>
                                        <p:tgtEl>
                                          <p:spTgt spid="18434">
                                            <p:txEl>
                                              <p:pRg st="6" end="6"/>
                                            </p:txEl>
                                          </p:spTgt>
                                        </p:tgtEl>
                                        <p:attrNameLst>
                                          <p:attrName>style.visibility</p:attrName>
                                        </p:attrNameLst>
                                      </p:cBhvr>
                                      <p:to>
                                        <p:strVal val="visible"/>
                                      </p:to>
                                    </p:set>
                                  </p:childTnLst>
                                </p:cTn>
                              </p:par>
                              <p:par>
                                <p:cTn id="21" presetID="1" presetClass="entr" fill="hold" nodeType="withEffect">
                                  <p:stCondLst>
                                    <p:cond delay="0"/>
                                  </p:stCondLst>
                                  <p:childTnLst>
                                    <p:set>
                                      <p:cBhvr additive="repl">
                                        <p:cTn id="22" dur="1" fill="hold">
                                          <p:stCondLst>
                                            <p:cond delay="0"/>
                                          </p:stCondLst>
                                        </p:cTn>
                                        <p:tgtEl>
                                          <p:spTgt spid="18434">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additive="repl">
                                        <p:cTn id="26" dur="1" fill="hold">
                                          <p:stCondLst>
                                            <p:cond delay="0"/>
                                          </p:stCondLst>
                                        </p:cTn>
                                        <p:tgtEl>
                                          <p:spTgt spid="184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C09F8038-8687-C004-FF9C-542C0EB93297}"/>
              </a:ext>
            </a:extLst>
          </p:cNvPr>
          <p:cNvSpPr txBox="1"/>
          <p:nvPr/>
        </p:nvSpPr>
        <p:spPr>
          <a:xfrm>
            <a:off x="1455174" y="285135"/>
            <a:ext cx="9655278" cy="1599284"/>
          </a:xfrm>
          <a:prstGeom prst="rect">
            <a:avLst/>
          </a:prstGeom>
          <a:noFill/>
        </p:spPr>
        <p:txBody>
          <a:bodyPr wrap="square" rtlCol="0">
            <a:spAutoFit/>
          </a:bodyPr>
          <a:lstStyle/>
          <a:p>
            <a:r>
              <a:rPr lang="sv-SE" b="1" dirty="0"/>
              <a:t>Öppnarens andra bud </a:t>
            </a:r>
          </a:p>
          <a:p>
            <a:endParaRPr lang="sv-SE" dirty="0"/>
          </a:p>
          <a:p>
            <a:r>
              <a:rPr lang="sv-SE" dirty="0"/>
              <a:t>Öppnaren bjuder sang		             </a:t>
            </a:r>
            <a:r>
              <a:rPr lang="sv-SE" sz="1800" b="1"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a:effectLst/>
                <a:latin typeface="Calibri" panose="020F0502020204030204" pitchFamily="34" charset="0"/>
                <a:ea typeface="Calibri" panose="020F0502020204030204" pitchFamily="34" charset="0"/>
                <a:cs typeface="Times New Roman" panose="02020603050405020304" pitchFamily="18" charset="0"/>
              </a:rPr>
              <a:t>NT billigast möjligt = 12 – 14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hp</a:t>
            </a:r>
            <a:r>
              <a:rPr lang="sv-SE" sz="1800" dirty="0">
                <a:effectLst/>
                <a:latin typeface="Calibri" panose="020F0502020204030204" pitchFamily="34" charset="0"/>
                <a:ea typeface="Calibri" panose="020F0502020204030204" pitchFamily="34" charset="0"/>
                <a:cs typeface="Times New Roman" panose="02020603050405020304" pitchFamily="18" charset="0"/>
              </a:rPr>
              <a:t>  (”jämn hand”)</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					Hopp </a:t>
            </a:r>
            <a:r>
              <a:rPr lang="sv-SE" dirty="0">
                <a:latin typeface="Calibri" panose="020F0502020204030204" pitchFamily="34" charset="0"/>
                <a:ea typeface="Calibri" panose="020F0502020204030204" pitchFamily="34" charset="0"/>
                <a:cs typeface="Times New Roman" panose="02020603050405020304" pitchFamily="18" charset="0"/>
              </a:rPr>
              <a:t>i </a:t>
            </a:r>
            <a:r>
              <a:rPr lang="sv-SE" sz="1800" dirty="0">
                <a:effectLst/>
                <a:latin typeface="Calibri" panose="020F0502020204030204" pitchFamily="34" charset="0"/>
                <a:ea typeface="Calibri" panose="020F0502020204030204" pitchFamily="34" charset="0"/>
                <a:cs typeface="Times New Roman" panose="02020603050405020304" pitchFamily="18" charset="0"/>
              </a:rPr>
              <a:t>NT = 18 – 19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hp</a:t>
            </a:r>
            <a:r>
              <a:rPr lang="sv-SE" sz="1800" dirty="0">
                <a:effectLst/>
                <a:latin typeface="Calibri" panose="020F0502020204030204" pitchFamily="34" charset="0"/>
                <a:ea typeface="Calibri" panose="020F0502020204030204" pitchFamily="34" charset="0"/>
                <a:cs typeface="Times New Roman" panose="02020603050405020304" pitchFamily="18" charset="0"/>
              </a:rPr>
              <a:t>   (”jämn hand”)</a:t>
            </a:r>
          </a:p>
          <a:p>
            <a:endParaRPr lang="sv-SE" dirty="0"/>
          </a:p>
        </p:txBody>
      </p:sp>
      <p:pic>
        <p:nvPicPr>
          <p:cNvPr id="4" name="Bildobjekt 3">
            <a:extLst>
              <a:ext uri="{FF2B5EF4-FFF2-40B4-BE49-F238E27FC236}">
                <a16:creationId xmlns:a16="http://schemas.microsoft.com/office/drawing/2014/main" id="{35851038-B78A-8F53-BA1D-55A531545907}"/>
              </a:ext>
            </a:extLst>
          </p:cNvPr>
          <p:cNvPicPr>
            <a:picLocks noChangeAspect="1"/>
          </p:cNvPicPr>
          <p:nvPr/>
        </p:nvPicPr>
        <p:blipFill>
          <a:blip r:embed="rId2"/>
          <a:stretch>
            <a:fillRect/>
          </a:stretch>
        </p:blipFill>
        <p:spPr>
          <a:xfrm>
            <a:off x="1733808" y="1895261"/>
            <a:ext cx="5106113" cy="3067478"/>
          </a:xfrm>
          <a:prstGeom prst="rect">
            <a:avLst/>
          </a:prstGeom>
        </p:spPr>
      </p:pic>
      <p:sp>
        <p:nvSpPr>
          <p:cNvPr id="5" name="textruta 4">
            <a:extLst>
              <a:ext uri="{FF2B5EF4-FFF2-40B4-BE49-F238E27FC236}">
                <a16:creationId xmlns:a16="http://schemas.microsoft.com/office/drawing/2014/main" id="{E6E8AE60-923B-F0B3-6303-1F8A2F88C7BD}"/>
              </a:ext>
            </a:extLst>
          </p:cNvPr>
          <p:cNvSpPr txBox="1"/>
          <p:nvPr/>
        </p:nvSpPr>
        <p:spPr>
          <a:xfrm>
            <a:off x="2113937" y="5417575"/>
            <a:ext cx="1543664" cy="646331"/>
          </a:xfrm>
          <a:prstGeom prst="rect">
            <a:avLst/>
          </a:prstGeom>
          <a:noFill/>
        </p:spPr>
        <p:txBody>
          <a:bodyPr wrap="square" rtlCol="0">
            <a:spAutoFit/>
          </a:bodyPr>
          <a:lstStyle/>
          <a:p>
            <a:r>
              <a:rPr lang="sv-SE" dirty="0"/>
              <a:t>Bjud 1 NT</a:t>
            </a:r>
          </a:p>
          <a:p>
            <a:r>
              <a:rPr lang="sv-SE" dirty="0"/>
              <a:t>(12 – 14 </a:t>
            </a:r>
            <a:r>
              <a:rPr lang="sv-SE" dirty="0" err="1"/>
              <a:t>hp</a:t>
            </a:r>
            <a:endParaRPr lang="sv-SE" dirty="0"/>
          </a:p>
        </p:txBody>
      </p:sp>
      <p:sp>
        <p:nvSpPr>
          <p:cNvPr id="6" name="textruta 5">
            <a:extLst>
              <a:ext uri="{FF2B5EF4-FFF2-40B4-BE49-F238E27FC236}">
                <a16:creationId xmlns:a16="http://schemas.microsoft.com/office/drawing/2014/main" id="{A06D3725-2F83-3945-E048-78E66F506DC4}"/>
              </a:ext>
            </a:extLst>
          </p:cNvPr>
          <p:cNvSpPr txBox="1"/>
          <p:nvPr/>
        </p:nvSpPr>
        <p:spPr>
          <a:xfrm>
            <a:off x="5392995" y="5417575"/>
            <a:ext cx="1543664" cy="646331"/>
          </a:xfrm>
          <a:prstGeom prst="rect">
            <a:avLst/>
          </a:prstGeom>
          <a:noFill/>
        </p:spPr>
        <p:txBody>
          <a:bodyPr wrap="square" rtlCol="0">
            <a:spAutoFit/>
          </a:bodyPr>
          <a:lstStyle/>
          <a:p>
            <a:r>
              <a:rPr lang="sv-SE" dirty="0"/>
              <a:t>Bjud 2 NT</a:t>
            </a:r>
          </a:p>
          <a:p>
            <a:r>
              <a:rPr lang="sv-SE" dirty="0"/>
              <a:t>(18 – 19 </a:t>
            </a:r>
            <a:r>
              <a:rPr lang="sv-SE" dirty="0" err="1"/>
              <a:t>hp</a:t>
            </a:r>
            <a:endParaRPr lang="sv-SE" dirty="0"/>
          </a:p>
        </p:txBody>
      </p:sp>
    </p:spTree>
    <p:extLst>
      <p:ext uri="{BB962C8B-B14F-4D97-AF65-F5344CB8AC3E}">
        <p14:creationId xmlns:p14="http://schemas.microsoft.com/office/powerpoint/2010/main" val="115568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E56C1259-E41D-4A38-FC16-FB7FC3EFCEC0}"/>
              </a:ext>
            </a:extLst>
          </p:cNvPr>
          <p:cNvSpPr txBox="1"/>
          <p:nvPr/>
        </p:nvSpPr>
        <p:spPr>
          <a:xfrm>
            <a:off x="1327355" y="285135"/>
            <a:ext cx="6902245" cy="923330"/>
          </a:xfrm>
          <a:prstGeom prst="rect">
            <a:avLst/>
          </a:prstGeom>
          <a:noFill/>
        </p:spPr>
        <p:txBody>
          <a:bodyPr wrap="square" rtlCol="0">
            <a:spAutoFit/>
          </a:bodyPr>
          <a:lstStyle/>
          <a:p>
            <a:r>
              <a:rPr lang="sv-SE" b="1" dirty="0"/>
              <a:t>Öppnarens andra bud</a:t>
            </a:r>
          </a:p>
          <a:p>
            <a:endParaRPr lang="sv-SE" dirty="0"/>
          </a:p>
          <a:p>
            <a:r>
              <a:rPr lang="sv-SE" dirty="0"/>
              <a:t>Öppnaren bjuder en ny färg</a:t>
            </a:r>
          </a:p>
        </p:txBody>
      </p:sp>
      <p:pic>
        <p:nvPicPr>
          <p:cNvPr id="4" name="Bildobjekt 3">
            <a:extLst>
              <a:ext uri="{FF2B5EF4-FFF2-40B4-BE49-F238E27FC236}">
                <a16:creationId xmlns:a16="http://schemas.microsoft.com/office/drawing/2014/main" id="{2A3F5EEB-A88A-4D0B-8529-13DC7EA59F78}"/>
              </a:ext>
            </a:extLst>
          </p:cNvPr>
          <p:cNvPicPr>
            <a:picLocks noChangeAspect="1"/>
          </p:cNvPicPr>
          <p:nvPr/>
        </p:nvPicPr>
        <p:blipFill>
          <a:blip r:embed="rId2"/>
          <a:stretch>
            <a:fillRect/>
          </a:stretch>
        </p:blipFill>
        <p:spPr>
          <a:xfrm>
            <a:off x="1018938" y="1489516"/>
            <a:ext cx="5591955" cy="3210373"/>
          </a:xfrm>
          <a:prstGeom prst="rect">
            <a:avLst/>
          </a:prstGeom>
        </p:spPr>
      </p:pic>
      <p:sp>
        <p:nvSpPr>
          <p:cNvPr id="5" name="textruta 4">
            <a:extLst>
              <a:ext uri="{FF2B5EF4-FFF2-40B4-BE49-F238E27FC236}">
                <a16:creationId xmlns:a16="http://schemas.microsoft.com/office/drawing/2014/main" id="{0E716A6A-BB49-8AC0-B44A-7F153BB580F1}"/>
              </a:ext>
            </a:extLst>
          </p:cNvPr>
          <p:cNvSpPr txBox="1"/>
          <p:nvPr/>
        </p:nvSpPr>
        <p:spPr>
          <a:xfrm>
            <a:off x="1327355" y="5211097"/>
            <a:ext cx="1769806" cy="646331"/>
          </a:xfrm>
          <a:prstGeom prst="rect">
            <a:avLst/>
          </a:prstGeom>
          <a:noFill/>
        </p:spPr>
        <p:txBody>
          <a:bodyPr wrap="square" rtlCol="0">
            <a:spAutoFit/>
          </a:bodyPr>
          <a:lstStyle/>
          <a:p>
            <a:r>
              <a:rPr lang="sv-SE" dirty="0"/>
              <a:t>Bjud 2 </a:t>
            </a:r>
            <a:r>
              <a:rPr lang="sv-SE" dirty="0">
                <a:solidFill>
                  <a:srgbClr val="FF0000"/>
                </a:solidFill>
              </a:rPr>
              <a:t>♦</a:t>
            </a:r>
          </a:p>
          <a:p>
            <a:r>
              <a:rPr lang="sv-SE" dirty="0"/>
              <a:t>(12 – 18 </a:t>
            </a:r>
            <a:r>
              <a:rPr lang="sv-SE" dirty="0" err="1"/>
              <a:t>hp</a:t>
            </a:r>
            <a:r>
              <a:rPr lang="sv-SE" dirty="0"/>
              <a:t>)</a:t>
            </a:r>
          </a:p>
        </p:txBody>
      </p:sp>
      <p:sp>
        <p:nvSpPr>
          <p:cNvPr id="6" name="textruta 5">
            <a:extLst>
              <a:ext uri="{FF2B5EF4-FFF2-40B4-BE49-F238E27FC236}">
                <a16:creationId xmlns:a16="http://schemas.microsoft.com/office/drawing/2014/main" id="{8B4610E3-7A81-74A4-DB34-D25D6A401E68}"/>
              </a:ext>
            </a:extLst>
          </p:cNvPr>
          <p:cNvSpPr txBox="1"/>
          <p:nvPr/>
        </p:nvSpPr>
        <p:spPr>
          <a:xfrm>
            <a:off x="4841087" y="5191433"/>
            <a:ext cx="1769806" cy="646331"/>
          </a:xfrm>
          <a:prstGeom prst="rect">
            <a:avLst/>
          </a:prstGeom>
          <a:noFill/>
        </p:spPr>
        <p:txBody>
          <a:bodyPr wrap="square" rtlCol="0">
            <a:spAutoFit/>
          </a:bodyPr>
          <a:lstStyle/>
          <a:p>
            <a:r>
              <a:rPr lang="sv-SE" dirty="0"/>
              <a:t>Bjud 3 ♣</a:t>
            </a:r>
            <a:endParaRPr lang="sv-SE" dirty="0">
              <a:solidFill>
                <a:srgbClr val="FF0000"/>
              </a:solidFill>
            </a:endParaRPr>
          </a:p>
          <a:p>
            <a:r>
              <a:rPr lang="sv-SE" dirty="0"/>
              <a:t>(19 – 21 </a:t>
            </a:r>
            <a:r>
              <a:rPr lang="sv-SE" dirty="0" err="1"/>
              <a:t>hp</a:t>
            </a:r>
            <a:r>
              <a:rPr lang="sv-SE" dirty="0"/>
              <a:t>)</a:t>
            </a:r>
          </a:p>
        </p:txBody>
      </p:sp>
    </p:spTree>
    <p:extLst>
      <p:ext uri="{BB962C8B-B14F-4D97-AF65-F5344CB8AC3E}">
        <p14:creationId xmlns:p14="http://schemas.microsoft.com/office/powerpoint/2010/main" val="182634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Bildobjekt 1"/>
          <p:cNvPicPr/>
          <p:nvPr/>
        </p:nvPicPr>
        <p:blipFill>
          <a:blip r:embed="rId2"/>
          <a:stretch/>
        </p:blipFill>
        <p:spPr>
          <a:xfrm>
            <a:off x="-1905120" y="-1571760"/>
            <a:ext cx="15999840" cy="9999000"/>
          </a:xfrm>
          <a:prstGeom prst="rect">
            <a:avLst/>
          </a:prstGeom>
          <a:ln w="0">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FBE89-623B-9262-0DFE-4A5043C927E0}"/>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DB1333C7-AD90-ECE3-2385-F54226E59F4A}"/>
              </a:ext>
            </a:extLst>
          </p:cNvPr>
          <p:cNvSpPr txBox="1"/>
          <p:nvPr/>
        </p:nvSpPr>
        <p:spPr>
          <a:xfrm>
            <a:off x="2546555" y="1445342"/>
            <a:ext cx="5309419" cy="1200329"/>
          </a:xfrm>
          <a:prstGeom prst="rect">
            <a:avLst/>
          </a:prstGeom>
          <a:noFill/>
        </p:spPr>
        <p:txBody>
          <a:bodyPr wrap="square" rtlCol="0">
            <a:spAutoFit/>
          </a:bodyPr>
          <a:lstStyle/>
          <a:p>
            <a:pPr algn="ctr"/>
            <a:r>
              <a:rPr lang="sv-SE" sz="3600" b="1" dirty="0">
                <a:solidFill>
                  <a:schemeClr val="accent5"/>
                </a:solidFill>
              </a:rPr>
              <a:t>Spela bridge 1</a:t>
            </a:r>
          </a:p>
          <a:p>
            <a:pPr algn="ctr"/>
            <a:r>
              <a:rPr lang="sv-SE" sz="3600" b="1" dirty="0">
                <a:solidFill>
                  <a:schemeClr val="accent5"/>
                </a:solidFill>
              </a:rPr>
              <a:t>Lektion 7</a:t>
            </a:r>
          </a:p>
        </p:txBody>
      </p:sp>
    </p:spTree>
    <p:extLst>
      <p:ext uri="{BB962C8B-B14F-4D97-AF65-F5344CB8AC3E}">
        <p14:creationId xmlns:p14="http://schemas.microsoft.com/office/powerpoint/2010/main" val="37664720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9653BE59-BE1F-0A69-5AFC-0827415AC207}"/>
              </a:ext>
            </a:extLst>
          </p:cNvPr>
          <p:cNvSpPr txBox="1"/>
          <p:nvPr/>
        </p:nvSpPr>
        <p:spPr>
          <a:xfrm>
            <a:off x="3431458" y="383458"/>
            <a:ext cx="3588774" cy="461665"/>
          </a:xfrm>
          <a:prstGeom prst="rect">
            <a:avLst/>
          </a:prstGeom>
          <a:noFill/>
        </p:spPr>
        <p:txBody>
          <a:bodyPr wrap="square" rtlCol="0">
            <a:spAutoFit/>
          </a:bodyPr>
          <a:lstStyle/>
          <a:p>
            <a:pPr algn="ctr"/>
            <a:r>
              <a:rPr lang="sv-SE" sz="2400" b="1" dirty="0"/>
              <a:t>Svararens andra bud</a:t>
            </a:r>
          </a:p>
        </p:txBody>
      </p:sp>
      <p:pic>
        <p:nvPicPr>
          <p:cNvPr id="4" name="Bildobjekt 3">
            <a:extLst>
              <a:ext uri="{FF2B5EF4-FFF2-40B4-BE49-F238E27FC236}">
                <a16:creationId xmlns:a16="http://schemas.microsoft.com/office/drawing/2014/main" id="{ACD9FA2A-318F-56C9-4884-7A61D15326AE}"/>
              </a:ext>
            </a:extLst>
          </p:cNvPr>
          <p:cNvPicPr>
            <a:picLocks noChangeAspect="1"/>
          </p:cNvPicPr>
          <p:nvPr/>
        </p:nvPicPr>
        <p:blipFill>
          <a:blip r:embed="rId2"/>
          <a:stretch>
            <a:fillRect/>
          </a:stretch>
        </p:blipFill>
        <p:spPr>
          <a:xfrm>
            <a:off x="1623299" y="1877300"/>
            <a:ext cx="8021169" cy="2867425"/>
          </a:xfrm>
          <a:prstGeom prst="rect">
            <a:avLst/>
          </a:prstGeom>
        </p:spPr>
      </p:pic>
    </p:spTree>
    <p:extLst>
      <p:ext uri="{BB962C8B-B14F-4D97-AF65-F5344CB8AC3E}">
        <p14:creationId xmlns:p14="http://schemas.microsoft.com/office/powerpoint/2010/main" val="18628604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B61FEE46-71EB-0288-5E4D-1C725DAA69EF}"/>
              </a:ext>
            </a:extLst>
          </p:cNvPr>
          <p:cNvPicPr>
            <a:picLocks noChangeAspect="1"/>
          </p:cNvPicPr>
          <p:nvPr/>
        </p:nvPicPr>
        <p:blipFill>
          <a:blip r:embed="rId2"/>
          <a:stretch>
            <a:fillRect/>
          </a:stretch>
        </p:blipFill>
        <p:spPr>
          <a:xfrm>
            <a:off x="832703" y="1621421"/>
            <a:ext cx="10526594" cy="2333951"/>
          </a:xfrm>
          <a:prstGeom prst="rect">
            <a:avLst/>
          </a:prstGeom>
        </p:spPr>
      </p:pic>
      <p:sp>
        <p:nvSpPr>
          <p:cNvPr id="4" name="textruta 3">
            <a:extLst>
              <a:ext uri="{FF2B5EF4-FFF2-40B4-BE49-F238E27FC236}">
                <a16:creationId xmlns:a16="http://schemas.microsoft.com/office/drawing/2014/main" id="{5D1E8AA3-BFAE-5066-CB24-83A6ECED1B05}"/>
              </a:ext>
            </a:extLst>
          </p:cNvPr>
          <p:cNvSpPr txBox="1"/>
          <p:nvPr/>
        </p:nvSpPr>
        <p:spPr>
          <a:xfrm>
            <a:off x="2939845" y="737419"/>
            <a:ext cx="8268929" cy="400110"/>
          </a:xfrm>
          <a:prstGeom prst="rect">
            <a:avLst/>
          </a:prstGeom>
          <a:noFill/>
        </p:spPr>
        <p:txBody>
          <a:bodyPr wrap="square" rtlCol="0">
            <a:spAutoFit/>
          </a:bodyPr>
          <a:lstStyle/>
          <a:p>
            <a:r>
              <a:rPr lang="sv-SE" sz="2000" dirty="0"/>
              <a:t>Vilket blir svararens andra bud?</a:t>
            </a:r>
          </a:p>
        </p:txBody>
      </p:sp>
      <p:sp>
        <p:nvSpPr>
          <p:cNvPr id="5" name="textruta 4">
            <a:extLst>
              <a:ext uri="{FF2B5EF4-FFF2-40B4-BE49-F238E27FC236}">
                <a16:creationId xmlns:a16="http://schemas.microsoft.com/office/drawing/2014/main" id="{1C0548E7-0FD4-7B9F-ABB5-567FD9CADE3A}"/>
              </a:ext>
            </a:extLst>
          </p:cNvPr>
          <p:cNvSpPr txBox="1"/>
          <p:nvPr/>
        </p:nvSpPr>
        <p:spPr>
          <a:xfrm>
            <a:off x="4060723" y="4424516"/>
            <a:ext cx="1219200" cy="1200329"/>
          </a:xfrm>
          <a:prstGeom prst="rect">
            <a:avLst/>
          </a:prstGeom>
          <a:noFill/>
        </p:spPr>
        <p:txBody>
          <a:bodyPr wrap="square" rtlCol="0">
            <a:spAutoFit/>
          </a:bodyPr>
          <a:lstStyle/>
          <a:p>
            <a:r>
              <a:rPr lang="sv-SE" dirty="0"/>
              <a:t>14 </a:t>
            </a:r>
            <a:r>
              <a:rPr lang="sv-SE" dirty="0" err="1"/>
              <a:t>htp</a:t>
            </a:r>
            <a:endParaRPr lang="sv-SE" dirty="0"/>
          </a:p>
          <a:p>
            <a:endParaRPr lang="sv-SE" dirty="0"/>
          </a:p>
          <a:p>
            <a:r>
              <a:rPr lang="sv-SE" dirty="0"/>
              <a:t>Bjud 4♠</a:t>
            </a:r>
          </a:p>
          <a:p>
            <a:endParaRPr lang="sv-SE" dirty="0"/>
          </a:p>
        </p:txBody>
      </p:sp>
      <p:sp>
        <p:nvSpPr>
          <p:cNvPr id="6" name="textruta 5">
            <a:extLst>
              <a:ext uri="{FF2B5EF4-FFF2-40B4-BE49-F238E27FC236}">
                <a16:creationId xmlns:a16="http://schemas.microsoft.com/office/drawing/2014/main" id="{BAEE5B38-A645-71CC-108D-B79B6C98A751}"/>
              </a:ext>
            </a:extLst>
          </p:cNvPr>
          <p:cNvSpPr txBox="1"/>
          <p:nvPr/>
        </p:nvSpPr>
        <p:spPr>
          <a:xfrm>
            <a:off x="5916561" y="4439264"/>
            <a:ext cx="1219200" cy="1200329"/>
          </a:xfrm>
          <a:prstGeom prst="rect">
            <a:avLst/>
          </a:prstGeom>
          <a:noFill/>
        </p:spPr>
        <p:txBody>
          <a:bodyPr wrap="square" rtlCol="0">
            <a:spAutoFit/>
          </a:bodyPr>
          <a:lstStyle/>
          <a:p>
            <a:r>
              <a:rPr lang="sv-SE" dirty="0"/>
              <a:t>7 </a:t>
            </a:r>
            <a:r>
              <a:rPr lang="sv-SE" dirty="0" err="1"/>
              <a:t>hp</a:t>
            </a:r>
            <a:endParaRPr lang="sv-SE" dirty="0"/>
          </a:p>
          <a:p>
            <a:endParaRPr lang="sv-SE" dirty="0"/>
          </a:p>
          <a:p>
            <a:r>
              <a:rPr lang="sv-SE" dirty="0"/>
              <a:t>Bjud 1 NT</a:t>
            </a:r>
          </a:p>
          <a:p>
            <a:endParaRPr lang="sv-SE" dirty="0"/>
          </a:p>
        </p:txBody>
      </p:sp>
      <p:sp>
        <p:nvSpPr>
          <p:cNvPr id="7" name="textruta 6">
            <a:extLst>
              <a:ext uri="{FF2B5EF4-FFF2-40B4-BE49-F238E27FC236}">
                <a16:creationId xmlns:a16="http://schemas.microsoft.com/office/drawing/2014/main" id="{76F046FB-2372-7BAB-5C70-29D06C90D43F}"/>
              </a:ext>
            </a:extLst>
          </p:cNvPr>
          <p:cNvSpPr txBox="1"/>
          <p:nvPr/>
        </p:nvSpPr>
        <p:spPr>
          <a:xfrm>
            <a:off x="7772399" y="4424515"/>
            <a:ext cx="1219200" cy="1200329"/>
          </a:xfrm>
          <a:prstGeom prst="rect">
            <a:avLst/>
          </a:prstGeom>
          <a:noFill/>
        </p:spPr>
        <p:txBody>
          <a:bodyPr wrap="square" rtlCol="0">
            <a:spAutoFit/>
          </a:bodyPr>
          <a:lstStyle/>
          <a:p>
            <a:r>
              <a:rPr lang="sv-SE" dirty="0"/>
              <a:t>12 </a:t>
            </a:r>
            <a:r>
              <a:rPr lang="sv-SE" dirty="0" err="1"/>
              <a:t>htp</a:t>
            </a:r>
            <a:endParaRPr lang="sv-SE" dirty="0"/>
          </a:p>
          <a:p>
            <a:endParaRPr lang="sv-SE" dirty="0"/>
          </a:p>
          <a:p>
            <a:r>
              <a:rPr lang="sv-SE" dirty="0"/>
              <a:t>Bjud 3♣</a:t>
            </a:r>
          </a:p>
          <a:p>
            <a:endParaRPr lang="sv-SE" dirty="0"/>
          </a:p>
        </p:txBody>
      </p:sp>
      <p:sp>
        <p:nvSpPr>
          <p:cNvPr id="8" name="textruta 7">
            <a:extLst>
              <a:ext uri="{FF2B5EF4-FFF2-40B4-BE49-F238E27FC236}">
                <a16:creationId xmlns:a16="http://schemas.microsoft.com/office/drawing/2014/main" id="{0AE0747B-7A1D-C3B3-7427-5F3ECD02FA5A}"/>
              </a:ext>
            </a:extLst>
          </p:cNvPr>
          <p:cNvSpPr txBox="1"/>
          <p:nvPr/>
        </p:nvSpPr>
        <p:spPr>
          <a:xfrm>
            <a:off x="9493045" y="4424514"/>
            <a:ext cx="1219200" cy="1200329"/>
          </a:xfrm>
          <a:prstGeom prst="rect">
            <a:avLst/>
          </a:prstGeom>
          <a:noFill/>
        </p:spPr>
        <p:txBody>
          <a:bodyPr wrap="square" rtlCol="0">
            <a:spAutoFit/>
          </a:bodyPr>
          <a:lstStyle/>
          <a:p>
            <a:r>
              <a:rPr lang="sv-SE" dirty="0"/>
              <a:t>6 </a:t>
            </a:r>
            <a:r>
              <a:rPr lang="sv-SE" dirty="0" err="1"/>
              <a:t>hp</a:t>
            </a:r>
            <a:endParaRPr lang="sv-SE" dirty="0"/>
          </a:p>
          <a:p>
            <a:endParaRPr lang="sv-SE" dirty="0"/>
          </a:p>
          <a:p>
            <a:r>
              <a:rPr lang="sv-SE" dirty="0"/>
              <a:t>Bjud 2</a:t>
            </a:r>
            <a:r>
              <a:rPr lang="sv-SE" dirty="0">
                <a:solidFill>
                  <a:srgbClr val="FF0000"/>
                </a:solidFill>
              </a:rPr>
              <a:t>♥</a:t>
            </a:r>
          </a:p>
          <a:p>
            <a:endParaRPr lang="sv-SE" dirty="0"/>
          </a:p>
        </p:txBody>
      </p:sp>
    </p:spTree>
    <p:extLst>
      <p:ext uri="{BB962C8B-B14F-4D97-AF65-F5344CB8AC3E}">
        <p14:creationId xmlns:p14="http://schemas.microsoft.com/office/powerpoint/2010/main" val="139568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Bildobjekt 1"/>
          <p:cNvPicPr/>
          <p:nvPr/>
        </p:nvPicPr>
        <p:blipFill>
          <a:blip r:embed="rId2"/>
          <a:stretch/>
        </p:blipFill>
        <p:spPr>
          <a:xfrm>
            <a:off x="-1905120" y="-1571760"/>
            <a:ext cx="15999840" cy="9999000"/>
          </a:xfrm>
          <a:prstGeom prst="rect">
            <a:avLst/>
          </a:prstGeom>
          <a:ln w="0">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3307258B-72FD-D5B3-B050-1E545DC8932A}"/>
              </a:ext>
            </a:extLst>
          </p:cNvPr>
          <p:cNvSpPr txBox="1"/>
          <p:nvPr/>
        </p:nvSpPr>
        <p:spPr>
          <a:xfrm>
            <a:off x="1425676" y="1710813"/>
            <a:ext cx="9320982" cy="3139321"/>
          </a:xfrm>
          <a:prstGeom prst="rect">
            <a:avLst/>
          </a:prstGeom>
          <a:noFill/>
        </p:spPr>
        <p:txBody>
          <a:bodyPr wrap="square" rtlCol="0">
            <a:spAutoFit/>
          </a:bodyPr>
          <a:lstStyle/>
          <a:p>
            <a:pPr marL="285750" indent="-285750">
              <a:buFont typeface="Arial" panose="020B0604020202020204" pitchFamily="34" charset="0"/>
              <a:buChar char="•"/>
            </a:pPr>
            <a:r>
              <a:rPr lang="sv-SE" dirty="0">
                <a:solidFill>
                  <a:srgbClr val="0070C0"/>
                </a:solidFill>
              </a:rPr>
              <a:t>Krav</a:t>
            </a:r>
            <a:r>
              <a:rPr lang="sv-SE" dirty="0"/>
              <a:t>			</a:t>
            </a:r>
            <a:r>
              <a:rPr lang="sv-SE" b="1" dirty="0"/>
              <a:t>Ny färg från svararen </a:t>
            </a:r>
            <a:r>
              <a:rPr lang="sv-SE" dirty="0"/>
              <a:t>är alltid krav på att bjuda igen.</a:t>
            </a:r>
            <a:br>
              <a:rPr lang="sv-SE" dirty="0"/>
            </a:br>
            <a:br>
              <a:rPr lang="sv-SE" dirty="0"/>
            </a:br>
            <a:br>
              <a:rPr lang="sv-SE" dirty="0"/>
            </a:br>
            <a:endParaRPr lang="sv-SE" dirty="0"/>
          </a:p>
          <a:p>
            <a:pPr marL="285750" indent="-285750">
              <a:buFont typeface="Arial" panose="020B0604020202020204" pitchFamily="34" charset="0"/>
              <a:buChar char="•"/>
            </a:pPr>
            <a:r>
              <a:rPr lang="sv-SE" dirty="0">
                <a:solidFill>
                  <a:srgbClr val="0070C0"/>
                </a:solidFill>
              </a:rPr>
              <a:t>Rondkrav</a:t>
            </a:r>
            <a:r>
              <a:rPr lang="sv-SE" dirty="0"/>
              <a:t>		</a:t>
            </a:r>
            <a:r>
              <a:rPr lang="sv-SE" b="1" dirty="0"/>
              <a:t>1-över-1</a:t>
            </a:r>
            <a:r>
              <a:rPr lang="sv-SE" dirty="0"/>
              <a:t> (minst 6 </a:t>
            </a:r>
            <a:r>
              <a:rPr lang="sv-SE" dirty="0" err="1"/>
              <a:t>hp</a:t>
            </a:r>
            <a:r>
              <a:rPr lang="sv-SE" dirty="0"/>
              <a:t>) och </a:t>
            </a:r>
            <a:r>
              <a:rPr lang="sv-SE" b="1" dirty="0"/>
              <a:t>2-över-1</a:t>
            </a:r>
            <a:r>
              <a:rPr lang="sv-SE" dirty="0"/>
              <a:t> (minst 11 </a:t>
            </a:r>
            <a:r>
              <a:rPr lang="sv-SE" dirty="0" err="1"/>
              <a:t>hp</a:t>
            </a:r>
            <a:r>
              <a:rPr lang="sv-SE" dirty="0"/>
              <a:t>) är alltid krav 			på att partner skall bjuda igen.</a:t>
            </a:r>
            <a:br>
              <a:rPr lang="sv-SE" dirty="0"/>
            </a:br>
            <a:endParaRPr lang="sv-SE" dirty="0"/>
          </a:p>
          <a:p>
            <a:br>
              <a:rPr lang="sv-SE" dirty="0"/>
            </a:br>
            <a:endParaRPr lang="sv-SE" dirty="0"/>
          </a:p>
          <a:p>
            <a:pPr marL="285750" indent="-285750">
              <a:buFont typeface="Arial" panose="020B0604020202020204" pitchFamily="34" charset="0"/>
              <a:buChar char="•"/>
            </a:pPr>
            <a:r>
              <a:rPr lang="sv-SE" dirty="0">
                <a:solidFill>
                  <a:srgbClr val="0070C0"/>
                </a:solidFill>
              </a:rPr>
              <a:t>Krav till utgång		</a:t>
            </a:r>
            <a:r>
              <a:rPr lang="sv-SE" b="1" dirty="0"/>
              <a:t>Ny färg på 3-läget </a:t>
            </a:r>
            <a:r>
              <a:rPr lang="sv-SE" dirty="0"/>
              <a:t>från svararen är krav för utgång</a:t>
            </a:r>
          </a:p>
          <a:p>
            <a:pPr marL="285750" indent="-285750">
              <a:buFont typeface="Arial" panose="020B0604020202020204" pitchFamily="34" charset="0"/>
              <a:buChar char="•"/>
            </a:pPr>
            <a:endParaRPr lang="sv-SE" dirty="0"/>
          </a:p>
        </p:txBody>
      </p:sp>
    </p:spTree>
    <p:extLst>
      <p:ext uri="{BB962C8B-B14F-4D97-AF65-F5344CB8AC3E}">
        <p14:creationId xmlns:p14="http://schemas.microsoft.com/office/powerpoint/2010/main" val="358514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C9D532AD-9F60-16D4-89BE-EA20DB0C79FB}"/>
              </a:ext>
            </a:extLst>
          </p:cNvPr>
          <p:cNvPicPr>
            <a:picLocks noChangeAspect="1"/>
          </p:cNvPicPr>
          <p:nvPr/>
        </p:nvPicPr>
        <p:blipFill>
          <a:blip r:embed="rId2"/>
          <a:stretch>
            <a:fillRect/>
          </a:stretch>
        </p:blipFill>
        <p:spPr>
          <a:xfrm>
            <a:off x="3726476" y="427020"/>
            <a:ext cx="3677163" cy="3172268"/>
          </a:xfrm>
          <a:prstGeom prst="rect">
            <a:avLst/>
          </a:prstGeom>
        </p:spPr>
      </p:pic>
      <p:sp>
        <p:nvSpPr>
          <p:cNvPr id="4" name="textruta 3">
            <a:extLst>
              <a:ext uri="{FF2B5EF4-FFF2-40B4-BE49-F238E27FC236}">
                <a16:creationId xmlns:a16="http://schemas.microsoft.com/office/drawing/2014/main" id="{220BE68A-E2CD-FC92-1862-A9F54F4FF801}"/>
              </a:ext>
            </a:extLst>
          </p:cNvPr>
          <p:cNvSpPr txBox="1"/>
          <p:nvPr/>
        </p:nvSpPr>
        <p:spPr>
          <a:xfrm>
            <a:off x="3421626" y="3677265"/>
            <a:ext cx="4925962" cy="2031325"/>
          </a:xfrm>
          <a:prstGeom prst="rect">
            <a:avLst/>
          </a:prstGeom>
          <a:noFill/>
        </p:spPr>
        <p:txBody>
          <a:bodyPr wrap="square" rtlCol="0">
            <a:spAutoFit/>
          </a:bodyPr>
          <a:lstStyle/>
          <a:p>
            <a:r>
              <a:rPr lang="sv-SE" b="1" dirty="0"/>
              <a:t>Väst</a:t>
            </a:r>
            <a:r>
              <a:rPr lang="sv-SE" dirty="0"/>
              <a:t>	(12 </a:t>
            </a:r>
            <a:r>
              <a:rPr lang="sv-SE" dirty="0" err="1"/>
              <a:t>hp</a:t>
            </a:r>
            <a:r>
              <a:rPr lang="sv-SE" dirty="0"/>
              <a:t>)		</a:t>
            </a:r>
            <a:r>
              <a:rPr lang="sv-SE" b="1" dirty="0"/>
              <a:t>Öst</a:t>
            </a:r>
            <a:r>
              <a:rPr lang="sv-SE" dirty="0"/>
              <a:t>	(13 </a:t>
            </a:r>
            <a:r>
              <a:rPr lang="sv-SE" dirty="0" err="1"/>
              <a:t>hp</a:t>
            </a:r>
            <a:r>
              <a:rPr lang="sv-SE" dirty="0"/>
              <a:t>)</a:t>
            </a:r>
          </a:p>
          <a:p>
            <a:endParaRPr lang="sv-SE" dirty="0"/>
          </a:p>
          <a:p>
            <a:r>
              <a:rPr lang="sv-SE" dirty="0"/>
              <a:t>1♠			</a:t>
            </a:r>
          </a:p>
          <a:p>
            <a:r>
              <a:rPr lang="sv-SE" dirty="0"/>
              <a:t>			2♣</a:t>
            </a:r>
          </a:p>
          <a:p>
            <a:r>
              <a:rPr lang="sv-SE" dirty="0"/>
              <a:t>2♠</a:t>
            </a:r>
          </a:p>
          <a:p>
            <a:r>
              <a:rPr lang="sv-SE" dirty="0"/>
              <a:t>			3</a:t>
            </a:r>
            <a:r>
              <a:rPr lang="sv-SE" dirty="0">
                <a:solidFill>
                  <a:srgbClr val="C00000"/>
                </a:solidFill>
              </a:rPr>
              <a:t>♦</a:t>
            </a:r>
          </a:p>
          <a:p>
            <a:r>
              <a:rPr lang="sv-SE" dirty="0"/>
              <a:t>3 NT		</a:t>
            </a:r>
          </a:p>
        </p:txBody>
      </p:sp>
    </p:spTree>
    <p:extLst>
      <p:ext uri="{BB962C8B-B14F-4D97-AF65-F5344CB8AC3E}">
        <p14:creationId xmlns:p14="http://schemas.microsoft.com/office/powerpoint/2010/main" val="64958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Effect transition="in" filter="fade">
                                      <p:cBhvr>
                                        <p:cTn id="23" dur="2000"/>
                                        <p:tgtEl>
                                          <p:spTgt spid="4">
                                            <p:txEl>
                                              <p:pRg st="6" end="6"/>
                                            </p:txEl>
                                          </p:spTgt>
                                        </p:tgtEl>
                                      </p:cBhvr>
                                    </p:animEffect>
                                    <p:anim calcmode="lin" valueType="num">
                                      <p:cBhvr>
                                        <p:cTn id="24" dur="2000" fill="hold"/>
                                        <p:tgtEl>
                                          <p:spTgt spid="4">
                                            <p:txEl>
                                              <p:pRg st="6" end="6"/>
                                            </p:txEl>
                                          </p:spTgt>
                                        </p:tgtEl>
                                        <p:attrNameLst>
                                          <p:attrName>ppt_w</p:attrName>
                                        </p:attrNameLst>
                                      </p:cBhvr>
                                      <p:tavLst>
                                        <p:tav tm="0" fmla="#ppt_w*sin(2.5*pi*$)">
                                          <p:val>
                                            <p:fltVal val="0"/>
                                          </p:val>
                                        </p:tav>
                                        <p:tav tm="100000">
                                          <p:val>
                                            <p:fltVal val="1"/>
                                          </p:val>
                                        </p:tav>
                                      </p:tavLst>
                                    </p:anim>
                                    <p:anim calcmode="lin" valueType="num">
                                      <p:cBhvr>
                                        <p:cTn id="25" dur="2000" fill="hold"/>
                                        <p:tgtEl>
                                          <p:spTgt spid="4">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Bildobjekt 1"/>
          <p:cNvPicPr/>
          <p:nvPr/>
        </p:nvPicPr>
        <p:blipFill>
          <a:blip r:embed="rId2"/>
          <a:stretch/>
        </p:blipFill>
        <p:spPr>
          <a:xfrm>
            <a:off x="-186480" y="-546840"/>
            <a:ext cx="14388840" cy="8992080"/>
          </a:xfrm>
          <a:prstGeom prst="rect">
            <a:avLst/>
          </a:prstGeom>
          <a:ln w="0">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1">
            <a:extLst>
              <a:ext uri="{FF2B5EF4-FFF2-40B4-BE49-F238E27FC236}">
                <a16:creationId xmlns:a16="http://schemas.microsoft.com/office/drawing/2014/main" id="{6316A710-69D5-D143-8FF4-586AA1BD82C9}"/>
              </a:ext>
            </a:extLst>
          </p:cNvPr>
          <p:cNvSpPr txBox="1">
            <a:spLocks noChangeArrowheads="1"/>
          </p:cNvSpPr>
          <p:nvPr/>
        </p:nvSpPr>
        <p:spPr bwMode="auto">
          <a:xfrm>
            <a:off x="1981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9pPr>
          </a:lstStyle>
          <a:p>
            <a:pPr>
              <a:buClrTx/>
              <a:buFontTx/>
              <a:buNone/>
            </a:pPr>
            <a:r>
              <a:rPr lang="sv-SE" altLang="sv-SE" sz="4400">
                <a:latin typeface="Eras Ultra ITC" pitchFamily="32" charset="0"/>
              </a:rPr>
              <a:t>Högst vinner!</a:t>
            </a:r>
          </a:p>
        </p:txBody>
      </p:sp>
      <p:sp>
        <p:nvSpPr>
          <p:cNvPr id="19458" name="Text Box 2">
            <a:extLst>
              <a:ext uri="{FF2B5EF4-FFF2-40B4-BE49-F238E27FC236}">
                <a16:creationId xmlns:a16="http://schemas.microsoft.com/office/drawing/2014/main" id="{6560568F-2BDD-38BF-DA2F-9AB4D9A57C40}"/>
              </a:ext>
            </a:extLst>
          </p:cNvPr>
          <p:cNvSpPr txBox="1">
            <a:spLocks noChangeArrowheads="1"/>
          </p:cNvSpPr>
          <p:nvPr/>
        </p:nvSpPr>
        <p:spPr bwMode="auto">
          <a:xfrm>
            <a:off x="6172200" y="1600201"/>
            <a:ext cx="3962400" cy="4924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9pPr>
          </a:lstStyle>
          <a:p>
            <a:pPr>
              <a:spcBef>
                <a:spcPts val="763"/>
              </a:spcBef>
            </a:pPr>
            <a:r>
              <a:rPr lang="sv-SE" altLang="sv-SE" sz="2800">
                <a:latin typeface="Tahoma" panose="020B0604030504040204" pitchFamily="34" charset="0"/>
                <a:cs typeface="Tahoma" panose="020B0604030504040204" pitchFamily="34" charset="0"/>
              </a:rPr>
              <a:t>   Det högst spelade kortet i varje stick vinner!</a:t>
            </a:r>
          </a:p>
          <a:p>
            <a:pPr>
              <a:spcBef>
                <a:spcPts val="763"/>
              </a:spcBef>
            </a:pPr>
            <a:r>
              <a:rPr lang="sv-SE" altLang="sv-SE" sz="2800">
                <a:latin typeface="Tahoma" panose="020B0604030504040204" pitchFamily="34" charset="0"/>
                <a:cs typeface="Tahoma" panose="020B0604030504040204" pitchFamily="34" charset="0"/>
              </a:rPr>
              <a:t>    </a:t>
            </a:r>
          </a:p>
          <a:p>
            <a:pPr>
              <a:spcBef>
                <a:spcPts val="763"/>
              </a:spcBef>
            </a:pPr>
            <a:r>
              <a:rPr lang="sv-SE" altLang="sv-SE" sz="2800">
                <a:latin typeface="Tahoma" panose="020B0604030504040204" pitchFamily="34" charset="0"/>
                <a:cs typeface="Tahoma" panose="020B0604030504040204" pitchFamily="34" charset="0"/>
              </a:rPr>
              <a:t>   Den som vunnit sticket, spelar ut i nästa stick. </a:t>
            </a:r>
          </a:p>
          <a:p>
            <a:pPr>
              <a:spcBef>
                <a:spcPts val="763"/>
              </a:spcBef>
            </a:pPr>
            <a:endParaRPr lang="sv-SE" altLang="sv-SE" sz="2800">
              <a:latin typeface="Tahoma" panose="020B0604030504040204" pitchFamily="34" charset="0"/>
              <a:cs typeface="Tahoma" panose="020B0604030504040204" pitchFamily="34" charset="0"/>
            </a:endParaRPr>
          </a:p>
          <a:p>
            <a:pPr>
              <a:spcBef>
                <a:spcPts val="763"/>
              </a:spcBef>
            </a:pPr>
            <a:r>
              <a:rPr lang="sv-SE" altLang="sv-SE" sz="2800">
                <a:latin typeface="Tahoma" panose="020B0604030504040204" pitchFamily="34" charset="0"/>
                <a:cs typeface="Tahoma" panose="020B0604030504040204" pitchFamily="34" charset="0"/>
              </a:rPr>
              <a:t>   Vilket som helst av de som är kvar.</a:t>
            </a:r>
          </a:p>
        </p:txBody>
      </p:sp>
      <p:graphicFrame>
        <p:nvGraphicFramePr>
          <p:cNvPr id="19459" name="Object 3">
            <a:extLst>
              <a:ext uri="{FF2B5EF4-FFF2-40B4-BE49-F238E27FC236}">
                <a16:creationId xmlns:a16="http://schemas.microsoft.com/office/drawing/2014/main" id="{A15EC72B-9300-025D-71E6-A24588A149C9}"/>
              </a:ext>
            </a:extLst>
          </p:cNvPr>
          <p:cNvGraphicFramePr>
            <a:graphicFrameLocks noChangeAspect="1"/>
          </p:cNvGraphicFramePr>
          <p:nvPr/>
        </p:nvGraphicFramePr>
        <p:xfrm>
          <a:off x="3505201" y="3810001"/>
          <a:ext cx="1230313" cy="1743075"/>
        </p:xfrm>
        <a:graphic>
          <a:graphicData uri="http://schemas.openxmlformats.org/presentationml/2006/ole">
            <mc:AlternateContent xmlns:mc="http://schemas.openxmlformats.org/markup-compatibility/2006">
              <mc:Choice xmlns:v="urn:schemas-microsoft-com:vml" Requires="v">
                <p:oleObj r:id="rId3" imgW="3104762" imgH="4401164" progId="">
                  <p:embed/>
                </p:oleObj>
              </mc:Choice>
              <mc:Fallback>
                <p:oleObj r:id="rId3" imgW="3104762" imgH="4401164" progId="">
                  <p:embed/>
                  <p:pic>
                    <p:nvPicPr>
                      <p:cNvPr id="19459" name="Object 3">
                        <a:extLst>
                          <a:ext uri="{FF2B5EF4-FFF2-40B4-BE49-F238E27FC236}">
                            <a16:creationId xmlns:a16="http://schemas.microsoft.com/office/drawing/2014/main" id="{A15EC72B-9300-025D-71E6-A24588A149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1" y="3810001"/>
                        <a:ext cx="1230313" cy="174307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460" name="Object 4">
            <a:extLst>
              <a:ext uri="{FF2B5EF4-FFF2-40B4-BE49-F238E27FC236}">
                <a16:creationId xmlns:a16="http://schemas.microsoft.com/office/drawing/2014/main" id="{219B17C0-F6F0-9E76-E5DB-F775FF526DBC}"/>
              </a:ext>
            </a:extLst>
          </p:cNvPr>
          <p:cNvGraphicFramePr>
            <a:graphicFrameLocks noChangeAspect="1"/>
          </p:cNvGraphicFramePr>
          <p:nvPr/>
        </p:nvGraphicFramePr>
        <p:xfrm>
          <a:off x="2286000" y="2971800"/>
          <a:ext cx="1600200" cy="1138238"/>
        </p:xfrm>
        <a:graphic>
          <a:graphicData uri="http://schemas.openxmlformats.org/presentationml/2006/ole">
            <mc:AlternateContent xmlns:mc="http://schemas.openxmlformats.org/markup-compatibility/2006">
              <mc:Choice xmlns:v="urn:schemas-microsoft-com:vml" Requires="v">
                <p:oleObj r:id="rId5" imgW="4361905" imgH="3104762" progId="">
                  <p:embed/>
                </p:oleObj>
              </mc:Choice>
              <mc:Fallback>
                <p:oleObj r:id="rId5" imgW="4361905" imgH="3104762" progId="">
                  <p:embed/>
                  <p:pic>
                    <p:nvPicPr>
                      <p:cNvPr id="19460" name="Object 4">
                        <a:extLst>
                          <a:ext uri="{FF2B5EF4-FFF2-40B4-BE49-F238E27FC236}">
                            <a16:creationId xmlns:a16="http://schemas.microsoft.com/office/drawing/2014/main" id="{219B17C0-F6F0-9E76-E5DB-F775FF526D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2971800"/>
                        <a:ext cx="1600200" cy="1138238"/>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461" name="Object 5">
            <a:extLst>
              <a:ext uri="{FF2B5EF4-FFF2-40B4-BE49-F238E27FC236}">
                <a16:creationId xmlns:a16="http://schemas.microsoft.com/office/drawing/2014/main" id="{56DBB206-A2FB-76A6-A8B8-2A2D62F7F3E9}"/>
              </a:ext>
            </a:extLst>
          </p:cNvPr>
          <p:cNvGraphicFramePr>
            <a:graphicFrameLocks noChangeAspect="1"/>
          </p:cNvGraphicFramePr>
          <p:nvPr/>
        </p:nvGraphicFramePr>
        <p:xfrm>
          <a:off x="3429001" y="1676400"/>
          <a:ext cx="1236663" cy="1752600"/>
        </p:xfrm>
        <a:graphic>
          <a:graphicData uri="http://schemas.openxmlformats.org/presentationml/2006/ole">
            <mc:AlternateContent xmlns:mc="http://schemas.openxmlformats.org/markup-compatibility/2006">
              <mc:Choice xmlns:v="urn:schemas-microsoft-com:vml" Requires="v">
                <p:oleObj r:id="rId7" imgW="3104762" imgH="4401164" progId="">
                  <p:embed/>
                </p:oleObj>
              </mc:Choice>
              <mc:Fallback>
                <p:oleObj r:id="rId7" imgW="3104762" imgH="4401164" progId="">
                  <p:embed/>
                  <p:pic>
                    <p:nvPicPr>
                      <p:cNvPr id="19461" name="Object 5">
                        <a:extLst>
                          <a:ext uri="{FF2B5EF4-FFF2-40B4-BE49-F238E27FC236}">
                            <a16:creationId xmlns:a16="http://schemas.microsoft.com/office/drawing/2014/main" id="{56DBB206-A2FB-76A6-A8B8-2A2D62F7F3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1" y="1676400"/>
                        <a:ext cx="1236663" cy="17526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462" name="Object 6">
            <a:extLst>
              <a:ext uri="{FF2B5EF4-FFF2-40B4-BE49-F238E27FC236}">
                <a16:creationId xmlns:a16="http://schemas.microsoft.com/office/drawing/2014/main" id="{D5298804-C663-4579-517E-F12A69125DBA}"/>
              </a:ext>
            </a:extLst>
          </p:cNvPr>
          <p:cNvGraphicFramePr>
            <a:graphicFrameLocks noChangeAspect="1"/>
          </p:cNvGraphicFramePr>
          <p:nvPr/>
        </p:nvGraphicFramePr>
        <p:xfrm>
          <a:off x="4419600" y="2971801"/>
          <a:ext cx="1600200" cy="1128713"/>
        </p:xfrm>
        <a:graphic>
          <a:graphicData uri="http://schemas.openxmlformats.org/presentationml/2006/ole">
            <mc:AlternateContent xmlns:mc="http://schemas.openxmlformats.org/markup-compatibility/2006">
              <mc:Choice xmlns:v="urn:schemas-microsoft-com:vml" Requires="v">
                <p:oleObj r:id="rId9" imgW="4401164" imgH="3104762" progId="">
                  <p:embed/>
                </p:oleObj>
              </mc:Choice>
              <mc:Fallback>
                <p:oleObj r:id="rId9" imgW="4401164" imgH="3104762" progId="">
                  <p:embed/>
                  <p:pic>
                    <p:nvPicPr>
                      <p:cNvPr id="19462" name="Object 6">
                        <a:extLst>
                          <a:ext uri="{FF2B5EF4-FFF2-40B4-BE49-F238E27FC236}">
                            <a16:creationId xmlns:a16="http://schemas.microsoft.com/office/drawing/2014/main" id="{D5298804-C663-4579-517E-F12A69125DB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19600" y="2971801"/>
                        <a:ext cx="1600200" cy="1128713"/>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463" name="Text Box 7">
            <a:extLst>
              <a:ext uri="{FF2B5EF4-FFF2-40B4-BE49-F238E27FC236}">
                <a16:creationId xmlns:a16="http://schemas.microsoft.com/office/drawing/2014/main" id="{75F59396-AFD2-4629-E0A3-06798D1071CA}"/>
              </a:ext>
            </a:extLst>
          </p:cNvPr>
          <p:cNvSpPr txBox="1">
            <a:spLocks noChangeArrowheads="1"/>
          </p:cNvSpPr>
          <p:nvPr/>
        </p:nvSpPr>
        <p:spPr bwMode="auto">
          <a:xfrm>
            <a:off x="2238375" y="5857875"/>
            <a:ext cx="3886200" cy="520700"/>
          </a:xfrm>
          <a:prstGeom prst="rect">
            <a:avLst/>
          </a:prstGeom>
          <a:solidFill>
            <a:srgbClr val="808080"/>
          </a:solidFill>
          <a:ln w="9360" cap="flat">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spcBef>
                <a:spcPts val="63"/>
              </a:spcBef>
              <a:spcAft>
                <a:spcPts val="6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 pos="10782300" algn="l"/>
              </a:tabLst>
              <a:defRPr>
                <a:solidFill>
                  <a:srgbClr val="000000"/>
                </a:solidFill>
                <a:latin typeface="Arial" panose="020B0604020202020204" pitchFamily="34" charset="0"/>
                <a:cs typeface="Arial" panose="020B0604020202020204" pitchFamily="34" charset="0"/>
              </a:defRPr>
            </a:lvl9pPr>
          </a:lstStyle>
          <a:p>
            <a:pPr eaLnBrk="0" hangingPunct="0">
              <a:spcBef>
                <a:spcPts val="938"/>
              </a:spcBef>
            </a:pPr>
            <a:r>
              <a:rPr lang="sv-SE" altLang="sv-SE" sz="1400">
                <a:latin typeface="Tahoma" panose="020B0604030504040204" pitchFamily="34" charset="0"/>
              </a:rPr>
              <a:t>I det här exemplet hade Öst vunnit med esset, och fortsätter spelet med valfritt kort.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945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945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19458">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1946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EEBD9-89B9-5A9B-6372-238404D00B55}"/>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FAA5EB69-1278-63E6-D022-B751CD163399}"/>
              </a:ext>
            </a:extLst>
          </p:cNvPr>
          <p:cNvSpPr txBox="1"/>
          <p:nvPr/>
        </p:nvSpPr>
        <p:spPr>
          <a:xfrm>
            <a:off x="2546555" y="1445342"/>
            <a:ext cx="5309419" cy="1200329"/>
          </a:xfrm>
          <a:prstGeom prst="rect">
            <a:avLst/>
          </a:prstGeom>
          <a:noFill/>
        </p:spPr>
        <p:txBody>
          <a:bodyPr wrap="square" rtlCol="0">
            <a:spAutoFit/>
          </a:bodyPr>
          <a:lstStyle/>
          <a:p>
            <a:pPr algn="ctr"/>
            <a:r>
              <a:rPr lang="sv-SE" sz="3600" b="1" dirty="0">
                <a:solidFill>
                  <a:schemeClr val="accent5"/>
                </a:solidFill>
              </a:rPr>
              <a:t>Spela bridge 1</a:t>
            </a:r>
          </a:p>
          <a:p>
            <a:pPr algn="ctr"/>
            <a:r>
              <a:rPr lang="sv-SE" sz="3600" b="1" dirty="0">
                <a:solidFill>
                  <a:schemeClr val="accent5"/>
                </a:solidFill>
              </a:rPr>
              <a:t>Lektion 8</a:t>
            </a:r>
          </a:p>
        </p:txBody>
      </p:sp>
    </p:spTree>
    <p:extLst>
      <p:ext uri="{BB962C8B-B14F-4D97-AF65-F5344CB8AC3E}">
        <p14:creationId xmlns:p14="http://schemas.microsoft.com/office/powerpoint/2010/main" val="12714247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C55BBFDC-543C-A334-5436-652B492F9111}"/>
              </a:ext>
            </a:extLst>
          </p:cNvPr>
          <p:cNvPicPr>
            <a:picLocks noChangeAspect="1"/>
          </p:cNvPicPr>
          <p:nvPr/>
        </p:nvPicPr>
        <p:blipFill>
          <a:blip r:embed="rId2"/>
          <a:stretch>
            <a:fillRect/>
          </a:stretch>
        </p:blipFill>
        <p:spPr>
          <a:xfrm>
            <a:off x="940238" y="728285"/>
            <a:ext cx="6201640" cy="5401429"/>
          </a:xfrm>
          <a:prstGeom prst="rect">
            <a:avLst/>
          </a:prstGeom>
        </p:spPr>
      </p:pic>
      <p:sp>
        <p:nvSpPr>
          <p:cNvPr id="4" name="textruta 3">
            <a:extLst>
              <a:ext uri="{FF2B5EF4-FFF2-40B4-BE49-F238E27FC236}">
                <a16:creationId xmlns:a16="http://schemas.microsoft.com/office/drawing/2014/main" id="{88F8ABFC-8AD1-B5C1-3F59-173B5A3E49AA}"/>
              </a:ext>
            </a:extLst>
          </p:cNvPr>
          <p:cNvSpPr txBox="1"/>
          <p:nvPr/>
        </p:nvSpPr>
        <p:spPr>
          <a:xfrm>
            <a:off x="7580672" y="856104"/>
            <a:ext cx="4139380" cy="1754326"/>
          </a:xfrm>
          <a:prstGeom prst="rect">
            <a:avLst/>
          </a:prstGeom>
          <a:noFill/>
        </p:spPr>
        <p:txBody>
          <a:bodyPr wrap="square" rtlCol="0">
            <a:spAutoFit/>
          </a:bodyPr>
          <a:lstStyle/>
          <a:p>
            <a:r>
              <a:rPr lang="sv-SE" dirty="0"/>
              <a:t>Nord är giv</a:t>
            </a:r>
          </a:p>
          <a:p>
            <a:endParaRPr lang="sv-SE" dirty="0"/>
          </a:p>
          <a:p>
            <a:r>
              <a:rPr lang="sv-SE" dirty="0"/>
              <a:t>Nord	Öst	Syd	Väst</a:t>
            </a:r>
          </a:p>
          <a:p>
            <a:endParaRPr lang="sv-SE" dirty="0"/>
          </a:p>
          <a:p>
            <a:r>
              <a:rPr lang="sv-SE" dirty="0"/>
              <a:t>1 </a:t>
            </a:r>
            <a:r>
              <a:rPr lang="sv-SE" dirty="0">
                <a:solidFill>
                  <a:srgbClr val="FF0000"/>
                </a:solidFill>
              </a:rPr>
              <a:t>♥</a:t>
            </a:r>
            <a:r>
              <a:rPr lang="sv-SE" dirty="0"/>
              <a:t>	pass	2 </a:t>
            </a:r>
            <a:r>
              <a:rPr lang="sv-SE" dirty="0">
                <a:solidFill>
                  <a:srgbClr val="FF0000"/>
                </a:solidFill>
              </a:rPr>
              <a:t>♥	</a:t>
            </a:r>
            <a:r>
              <a:rPr lang="sv-SE" dirty="0"/>
              <a:t>pass</a:t>
            </a:r>
          </a:p>
          <a:p>
            <a:endParaRPr lang="sv-SE" dirty="0"/>
          </a:p>
        </p:txBody>
      </p:sp>
    </p:spTree>
    <p:extLst>
      <p:ext uri="{BB962C8B-B14F-4D97-AF65-F5344CB8AC3E}">
        <p14:creationId xmlns:p14="http://schemas.microsoft.com/office/powerpoint/2010/main" val="19162178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DDE37-80E6-7436-6066-26F97EA0D4F6}"/>
            </a:ext>
          </a:extLst>
        </p:cNvPr>
        <p:cNvGrpSpPr/>
        <p:nvPr/>
      </p:nvGrpSpPr>
      <p:grpSpPr>
        <a:xfrm>
          <a:off x="0" y="0"/>
          <a:ext cx="0" cy="0"/>
          <a:chOff x="0" y="0"/>
          <a:chExt cx="0" cy="0"/>
        </a:xfrm>
      </p:grpSpPr>
      <p:pic>
        <p:nvPicPr>
          <p:cNvPr id="3" name="Bildobjekt 2">
            <a:extLst>
              <a:ext uri="{FF2B5EF4-FFF2-40B4-BE49-F238E27FC236}">
                <a16:creationId xmlns:a16="http://schemas.microsoft.com/office/drawing/2014/main" id="{B3BF0E73-4DD8-10DE-52FB-33AFF819F405}"/>
              </a:ext>
            </a:extLst>
          </p:cNvPr>
          <p:cNvPicPr>
            <a:picLocks noChangeAspect="1"/>
          </p:cNvPicPr>
          <p:nvPr/>
        </p:nvPicPr>
        <p:blipFill>
          <a:blip r:embed="rId2"/>
          <a:stretch>
            <a:fillRect/>
          </a:stretch>
        </p:blipFill>
        <p:spPr>
          <a:xfrm>
            <a:off x="940238" y="728285"/>
            <a:ext cx="6201640" cy="5401429"/>
          </a:xfrm>
          <a:prstGeom prst="rect">
            <a:avLst/>
          </a:prstGeom>
        </p:spPr>
      </p:pic>
      <p:sp>
        <p:nvSpPr>
          <p:cNvPr id="4" name="textruta 3">
            <a:extLst>
              <a:ext uri="{FF2B5EF4-FFF2-40B4-BE49-F238E27FC236}">
                <a16:creationId xmlns:a16="http://schemas.microsoft.com/office/drawing/2014/main" id="{DDE59486-309A-7442-21E5-06E78302DAC4}"/>
              </a:ext>
            </a:extLst>
          </p:cNvPr>
          <p:cNvSpPr txBox="1"/>
          <p:nvPr/>
        </p:nvSpPr>
        <p:spPr>
          <a:xfrm>
            <a:off x="7580672" y="856104"/>
            <a:ext cx="4139380" cy="2031325"/>
          </a:xfrm>
          <a:prstGeom prst="rect">
            <a:avLst/>
          </a:prstGeom>
          <a:noFill/>
        </p:spPr>
        <p:txBody>
          <a:bodyPr wrap="square" rtlCol="0">
            <a:spAutoFit/>
          </a:bodyPr>
          <a:lstStyle/>
          <a:p>
            <a:r>
              <a:rPr lang="sv-SE" dirty="0"/>
              <a:t>Nord är giv</a:t>
            </a:r>
          </a:p>
          <a:p>
            <a:endParaRPr lang="sv-SE" dirty="0"/>
          </a:p>
          <a:p>
            <a:r>
              <a:rPr lang="sv-SE" dirty="0"/>
              <a:t>Nord	Öst	Syd	Väst</a:t>
            </a:r>
          </a:p>
          <a:p>
            <a:endParaRPr lang="sv-SE" dirty="0"/>
          </a:p>
          <a:p>
            <a:r>
              <a:rPr lang="sv-SE" dirty="0"/>
              <a:t>1 </a:t>
            </a:r>
            <a:r>
              <a:rPr lang="sv-SE" dirty="0">
                <a:solidFill>
                  <a:srgbClr val="FF0000"/>
                </a:solidFill>
              </a:rPr>
              <a:t>♥</a:t>
            </a:r>
            <a:r>
              <a:rPr lang="sv-SE" dirty="0"/>
              <a:t>	1♠	2 </a:t>
            </a:r>
            <a:r>
              <a:rPr lang="sv-SE" dirty="0">
                <a:solidFill>
                  <a:srgbClr val="FF0000"/>
                </a:solidFill>
              </a:rPr>
              <a:t>♥	</a:t>
            </a:r>
            <a:r>
              <a:rPr lang="sv-SE" dirty="0"/>
              <a:t>3 ♠</a:t>
            </a:r>
          </a:p>
          <a:p>
            <a:endParaRPr lang="sv-SE" dirty="0"/>
          </a:p>
          <a:p>
            <a:r>
              <a:rPr lang="sv-SE" dirty="0"/>
              <a:t>Pass	4 ♠	</a:t>
            </a:r>
          </a:p>
        </p:txBody>
      </p:sp>
    </p:spTree>
    <p:extLst>
      <p:ext uri="{BB962C8B-B14F-4D97-AF65-F5344CB8AC3E}">
        <p14:creationId xmlns:p14="http://schemas.microsoft.com/office/powerpoint/2010/main" val="34908031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Bildobjekt 1"/>
          <p:cNvPicPr/>
          <p:nvPr/>
        </p:nvPicPr>
        <p:blipFill>
          <a:blip r:embed="rId2"/>
          <a:stretch/>
        </p:blipFill>
        <p:spPr>
          <a:xfrm>
            <a:off x="-1905120" y="-1571760"/>
            <a:ext cx="15999840" cy="9999000"/>
          </a:xfrm>
          <a:prstGeom prst="rect">
            <a:avLst/>
          </a:prstGeom>
          <a:ln w="0">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Bildobjekt 1"/>
          <p:cNvPicPr/>
          <p:nvPr/>
        </p:nvPicPr>
        <p:blipFill>
          <a:blip r:embed="rId2"/>
          <a:stretch/>
        </p:blipFill>
        <p:spPr>
          <a:xfrm>
            <a:off x="-1905120" y="-1571760"/>
            <a:ext cx="15999840" cy="9999000"/>
          </a:xfrm>
          <a:prstGeom prst="rect">
            <a:avLst/>
          </a:prstGeom>
          <a:ln w="0">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2C0964EB-E554-B1C5-7062-F1DD23AD4F2C}"/>
              </a:ext>
            </a:extLst>
          </p:cNvPr>
          <p:cNvSpPr txBox="1"/>
          <p:nvPr/>
        </p:nvSpPr>
        <p:spPr>
          <a:xfrm>
            <a:off x="1179870" y="979130"/>
            <a:ext cx="9085007" cy="4899739"/>
          </a:xfrm>
          <a:prstGeom prst="rect">
            <a:avLst/>
          </a:prstGeom>
          <a:noFill/>
        </p:spPr>
        <p:txBody>
          <a:bodyPr wrap="square">
            <a:spAutoFit/>
          </a:bodyPr>
          <a:lstStyle/>
          <a:p>
            <a:pPr>
              <a:lnSpc>
                <a:spcPct val="107000"/>
              </a:lnSpc>
              <a:spcAft>
                <a:spcPts val="800"/>
              </a:spcAft>
            </a:pPr>
            <a:r>
              <a:rPr lang="sv-SE" sz="2000" b="1" dirty="0">
                <a:effectLst/>
                <a:latin typeface="Calibri" panose="020F0502020204030204" pitchFamily="34" charset="0"/>
                <a:ea typeface="Calibri" panose="020F0502020204030204" pitchFamily="34" charset="0"/>
                <a:cs typeface="Times New Roman" panose="02020603050405020304" pitchFamily="18" charset="0"/>
              </a:rPr>
              <a:t>INKLIV</a:t>
            </a:r>
            <a:endParaRPr lang="sv-SE"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Hoppinkliv		</a:t>
            </a:r>
            <a:r>
              <a:rPr lang="sv-SE" sz="1800" dirty="0">
                <a:effectLst/>
                <a:latin typeface="Calibri" panose="020F0502020204030204" pitchFamily="34" charset="0"/>
                <a:ea typeface="Calibri" panose="020F0502020204030204" pitchFamily="34" charset="0"/>
                <a:cs typeface="Times New Roman" panose="02020603050405020304" pitchFamily="18" charset="0"/>
              </a:rPr>
              <a:t>6 - 11		Minst bra 6-kortsfärg på 2-läget</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					Minst bra 7-kortsfärg på 3-läget</a:t>
            </a:r>
          </a:p>
          <a:p>
            <a:pPr>
              <a:lnSpc>
                <a:spcPct val="107000"/>
              </a:lnSpc>
              <a:spcAft>
                <a:spcPts val="80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Inkliv med 1 NT		</a:t>
            </a:r>
            <a:r>
              <a:rPr lang="sv-SE" sz="1800" dirty="0">
                <a:effectLst/>
                <a:latin typeface="Calibri" panose="020F0502020204030204" pitchFamily="34" charset="0"/>
                <a:ea typeface="Calibri" panose="020F0502020204030204" pitchFamily="34" charset="0"/>
                <a:cs typeface="Times New Roman" panose="02020603050405020304" pitchFamily="18" charset="0"/>
              </a:rPr>
              <a:t>15 - 17		Jämn hand. Håll i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öppn</a:t>
            </a:r>
            <a:r>
              <a:rPr lang="sv-SE" sz="1800" dirty="0">
                <a:effectLst/>
                <a:latin typeface="Calibri" panose="020F0502020204030204" pitchFamily="34" charset="0"/>
                <a:ea typeface="Calibri" panose="020F0502020204030204" pitchFamily="34" charset="0"/>
                <a:cs typeface="Times New Roman" panose="02020603050405020304" pitchFamily="18" charset="0"/>
              </a:rPr>
              <a:t> färg</a:t>
            </a:r>
          </a:p>
          <a:p>
            <a:pPr>
              <a:lnSpc>
                <a:spcPct val="107000"/>
              </a:lnSpc>
              <a:spcAft>
                <a:spcPts val="80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Enkelt färginkliv		</a:t>
            </a:r>
            <a:r>
              <a:rPr lang="sv-SE" sz="1800" dirty="0">
                <a:effectLst/>
                <a:latin typeface="Calibri" panose="020F0502020204030204" pitchFamily="34" charset="0"/>
                <a:ea typeface="Calibri" panose="020F0502020204030204" pitchFamily="34" charset="0"/>
                <a:cs typeface="Times New Roman" panose="02020603050405020304" pitchFamily="18" charset="0"/>
              </a:rPr>
              <a:t>12 - 17		Minst 5-kortsfärg på 1-läget</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					Helst 6-kortsfärg på 2-läget</a:t>
            </a:r>
          </a:p>
          <a:p>
            <a:pPr>
              <a:lnSpc>
                <a:spcPct val="107000"/>
              </a:lnSpc>
              <a:spcAft>
                <a:spcPts val="80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Såväl 5- som 6-kortsfärg ska innehålla minst </a:t>
            </a:r>
            <a:r>
              <a:rPr lang="sv-SE" sz="1800" b="1" dirty="0">
                <a:effectLst/>
                <a:latin typeface="Calibri" panose="020F0502020204030204" pitchFamily="34" charset="0"/>
                <a:ea typeface="Calibri" panose="020F0502020204030204" pitchFamily="34" charset="0"/>
                <a:cs typeface="Times New Roman" panose="02020603050405020304" pitchFamily="18" charset="0"/>
              </a:rPr>
              <a:t>2 honnörer</a:t>
            </a:r>
            <a:endParaRPr lang="sv-SE"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70359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50099F8D-7D57-EFE8-FECC-A10DEF6E065E}"/>
              </a:ext>
            </a:extLst>
          </p:cNvPr>
          <p:cNvSpPr txBox="1"/>
          <p:nvPr/>
        </p:nvSpPr>
        <p:spPr>
          <a:xfrm>
            <a:off x="2585884" y="822183"/>
            <a:ext cx="6096000" cy="4287905"/>
          </a:xfrm>
          <a:prstGeom prst="rect">
            <a:avLst/>
          </a:prstGeom>
          <a:noFill/>
        </p:spPr>
        <p:txBody>
          <a:bodyPr wrap="square">
            <a:spAutoFit/>
          </a:bodyPr>
          <a:lstStyle/>
          <a:p>
            <a:pPr>
              <a:lnSpc>
                <a:spcPct val="107000"/>
              </a:lnSpc>
              <a:spcAft>
                <a:spcPts val="800"/>
              </a:spcAft>
            </a:pPr>
            <a:r>
              <a:rPr lang="sv-SE" sz="2000" b="1" dirty="0">
                <a:effectLst/>
                <a:latin typeface="Calibri" panose="020F0502020204030204" pitchFamily="34" charset="0"/>
                <a:ea typeface="Calibri" panose="020F0502020204030204" pitchFamily="34" charset="0"/>
                <a:cs typeface="Times New Roman" panose="02020603050405020304" pitchFamily="18" charset="0"/>
              </a:rPr>
              <a:t>INKLIV</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Fördelar med inkliv</a:t>
            </a:r>
            <a:endParaRPr lang="sv-SE" sz="12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Chans att hitta eget kontrakt</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Stör motståndarnas budgivning</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Ger partner tips om utspel</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Risker med inkliv</a:t>
            </a:r>
            <a:endParaRPr lang="sv-SE" sz="12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Straffat kontrakt</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Info till motståndarna</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sv-SE" sz="1800" dirty="0">
                <a:effectLst/>
                <a:latin typeface="Calibri" panose="020F0502020204030204" pitchFamily="34" charset="0"/>
                <a:ea typeface="Calibri" panose="020F0502020204030204" pitchFamily="34" charset="0"/>
                <a:cs typeface="Times New Roman" panose="02020603050405020304" pitchFamily="18" charset="0"/>
              </a:rPr>
              <a:t>Minuszon (vi röd, de grön)</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49740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b="1" dirty="0"/>
              <a:t>SVAR PÅ INKLIV</a:t>
            </a:r>
          </a:p>
        </p:txBody>
      </p:sp>
      <p:sp>
        <p:nvSpPr>
          <p:cNvPr id="3" name="Platshållare för innehåll 2"/>
          <p:cNvSpPr>
            <a:spLocks noGrp="1"/>
          </p:cNvSpPr>
          <p:nvPr>
            <p:ph idx="1"/>
          </p:nvPr>
        </p:nvSpPr>
        <p:spPr/>
        <p:txBody>
          <a:bodyPr/>
          <a:lstStyle/>
          <a:p>
            <a:r>
              <a:rPr lang="sv-SE" dirty="0"/>
              <a:t>Enkelhöjning		6-9 </a:t>
            </a:r>
            <a:r>
              <a:rPr lang="sv-SE" dirty="0" err="1"/>
              <a:t>htp</a:t>
            </a:r>
            <a:r>
              <a:rPr lang="sv-SE" dirty="0"/>
              <a:t>, minst 3-kortssöd</a:t>
            </a:r>
          </a:p>
          <a:p>
            <a:r>
              <a:rPr lang="sv-SE" dirty="0"/>
              <a:t>Dubbelhöjning		10-12 </a:t>
            </a:r>
            <a:r>
              <a:rPr lang="sv-SE" dirty="0" err="1"/>
              <a:t>htp</a:t>
            </a:r>
            <a:r>
              <a:rPr lang="sv-SE" dirty="0"/>
              <a:t>, minst 3-kortsstöd</a:t>
            </a:r>
          </a:p>
          <a:p>
            <a:r>
              <a:rPr lang="sv-SE" dirty="0"/>
              <a:t>Trippelhöjning		13-15 </a:t>
            </a:r>
            <a:r>
              <a:rPr lang="sv-SE" dirty="0" err="1"/>
              <a:t>htp</a:t>
            </a:r>
            <a:r>
              <a:rPr lang="sv-SE" dirty="0"/>
              <a:t>, minst 3-kortsstöd</a:t>
            </a:r>
          </a:p>
          <a:p>
            <a:r>
              <a:rPr lang="sv-SE" dirty="0"/>
              <a:t>1 NT			8-10 </a:t>
            </a:r>
            <a:r>
              <a:rPr lang="sv-SE" dirty="0" err="1"/>
              <a:t>hp</a:t>
            </a:r>
            <a:r>
              <a:rPr lang="sv-SE" dirty="0"/>
              <a:t>, håll i </a:t>
            </a:r>
            <a:r>
              <a:rPr lang="sv-SE" dirty="0" err="1"/>
              <a:t>öppn</a:t>
            </a:r>
            <a:r>
              <a:rPr lang="sv-SE" dirty="0"/>
              <a:t> färgen</a:t>
            </a:r>
          </a:p>
          <a:p>
            <a:r>
              <a:rPr lang="sv-SE" dirty="0"/>
              <a:t>2 NT			11-12 </a:t>
            </a:r>
            <a:r>
              <a:rPr lang="sv-SE" dirty="0" err="1"/>
              <a:t>hp</a:t>
            </a:r>
            <a:r>
              <a:rPr lang="sv-SE" dirty="0"/>
              <a:t>, bra håll i </a:t>
            </a:r>
            <a:r>
              <a:rPr lang="sv-SE" dirty="0" err="1"/>
              <a:t>öppn</a:t>
            </a:r>
            <a:r>
              <a:rPr lang="sv-SE" dirty="0"/>
              <a:t> färgen</a:t>
            </a:r>
          </a:p>
          <a:p>
            <a:r>
              <a:rPr lang="sv-SE" dirty="0"/>
              <a:t>3 NT			13+ </a:t>
            </a:r>
            <a:r>
              <a:rPr lang="sv-SE" dirty="0" err="1"/>
              <a:t>hp</a:t>
            </a:r>
            <a:r>
              <a:rPr lang="sv-SE" dirty="0"/>
              <a:t>, bra håll i </a:t>
            </a:r>
            <a:r>
              <a:rPr lang="sv-SE" dirty="0" err="1"/>
              <a:t>öppn</a:t>
            </a:r>
            <a:r>
              <a:rPr lang="sv-SE" dirty="0"/>
              <a:t> färgen</a:t>
            </a:r>
          </a:p>
          <a:p>
            <a:r>
              <a:rPr lang="sv-SE" dirty="0"/>
              <a:t>1 i färg			Minst 8 </a:t>
            </a:r>
            <a:r>
              <a:rPr lang="sv-SE" dirty="0" err="1"/>
              <a:t>hp</a:t>
            </a:r>
            <a:r>
              <a:rPr lang="sv-SE" dirty="0"/>
              <a:t>, minst 5-kortsfärg, rondkrav</a:t>
            </a:r>
          </a:p>
          <a:p>
            <a:r>
              <a:rPr lang="sv-SE" dirty="0"/>
              <a:t>2 i färg			Minst 10 </a:t>
            </a:r>
            <a:r>
              <a:rPr lang="sv-SE" dirty="0" err="1"/>
              <a:t>hp</a:t>
            </a:r>
            <a:r>
              <a:rPr lang="sv-SE" dirty="0"/>
              <a:t>, minst 5-kortsfärg, rondkrav</a:t>
            </a:r>
          </a:p>
        </p:txBody>
      </p:sp>
    </p:spTree>
    <p:extLst>
      <p:ext uri="{BB962C8B-B14F-4D97-AF65-F5344CB8AC3E}">
        <p14:creationId xmlns:p14="http://schemas.microsoft.com/office/powerpoint/2010/main" val="15534674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A06F9-F3B1-C24D-B69D-09E218606DF4}"/>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65413848-AB39-A4A1-7432-2B9D4A1F00F6}"/>
              </a:ext>
            </a:extLst>
          </p:cNvPr>
          <p:cNvSpPr txBox="1"/>
          <p:nvPr/>
        </p:nvSpPr>
        <p:spPr>
          <a:xfrm>
            <a:off x="2546555" y="1445342"/>
            <a:ext cx="5309419" cy="1200329"/>
          </a:xfrm>
          <a:prstGeom prst="rect">
            <a:avLst/>
          </a:prstGeom>
          <a:noFill/>
        </p:spPr>
        <p:txBody>
          <a:bodyPr wrap="square" rtlCol="0">
            <a:spAutoFit/>
          </a:bodyPr>
          <a:lstStyle/>
          <a:p>
            <a:pPr algn="ctr"/>
            <a:r>
              <a:rPr lang="sv-SE" sz="3600" b="1" dirty="0">
                <a:solidFill>
                  <a:schemeClr val="accent5"/>
                </a:solidFill>
              </a:rPr>
              <a:t>Spela bridge 1</a:t>
            </a:r>
          </a:p>
          <a:p>
            <a:pPr algn="ctr"/>
            <a:r>
              <a:rPr lang="sv-SE" sz="3600" b="1" dirty="0">
                <a:solidFill>
                  <a:schemeClr val="accent5"/>
                </a:solidFill>
              </a:rPr>
              <a:t>Lektion 9</a:t>
            </a:r>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2" name="Pennanteckning 1">
                <a:extLst>
                  <a:ext uri="{FF2B5EF4-FFF2-40B4-BE49-F238E27FC236}">
                    <a16:creationId xmlns:a16="http://schemas.microsoft.com/office/drawing/2014/main" id="{16C9D8AC-6F87-1DB0-0640-295DAE8BA18E}"/>
                  </a:ext>
                </a:extLst>
              </p14:cNvPr>
              <p14:cNvContentPartPr/>
              <p14:nvPr/>
            </p14:nvContentPartPr>
            <p14:xfrm>
              <a:off x="3736370" y="1946501"/>
              <a:ext cx="360" cy="360"/>
            </p14:xfrm>
          </p:contentPart>
        </mc:Choice>
        <mc:Fallback xmlns="">
          <p:pic>
            <p:nvPicPr>
              <p:cNvPr id="2" name="Pennanteckning 1">
                <a:extLst>
                  <a:ext uri="{FF2B5EF4-FFF2-40B4-BE49-F238E27FC236}">
                    <a16:creationId xmlns:a16="http://schemas.microsoft.com/office/drawing/2014/main" id="{16C9D8AC-6F87-1DB0-0640-295DAE8BA18E}"/>
                  </a:ext>
                </a:extLst>
              </p:cNvPr>
              <p:cNvPicPr/>
              <p:nvPr/>
            </p:nvPicPr>
            <p:blipFill>
              <a:blip r:embed="rId3"/>
              <a:stretch>
                <a:fillRect/>
              </a:stretch>
            </p:blipFill>
            <p:spPr>
              <a:xfrm>
                <a:off x="3727370" y="1892861"/>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4" name="Pennanteckning 3">
                <a:extLst>
                  <a:ext uri="{FF2B5EF4-FFF2-40B4-BE49-F238E27FC236}">
                    <a16:creationId xmlns:a16="http://schemas.microsoft.com/office/drawing/2014/main" id="{C5A94109-5D2E-C7B7-4412-88AA1A9B80DD}"/>
                  </a:ext>
                </a:extLst>
              </p14:cNvPr>
              <p14:cNvContentPartPr/>
              <p14:nvPr/>
            </p14:nvContentPartPr>
            <p14:xfrm>
              <a:off x="3913130" y="1592621"/>
              <a:ext cx="360" cy="360"/>
            </p14:xfrm>
          </p:contentPart>
        </mc:Choice>
        <mc:Fallback xmlns="">
          <p:pic>
            <p:nvPicPr>
              <p:cNvPr id="4" name="Pennanteckning 3">
                <a:extLst>
                  <a:ext uri="{FF2B5EF4-FFF2-40B4-BE49-F238E27FC236}">
                    <a16:creationId xmlns:a16="http://schemas.microsoft.com/office/drawing/2014/main" id="{C5A94109-5D2E-C7B7-4412-88AA1A9B80DD}"/>
                  </a:ext>
                </a:extLst>
              </p:cNvPr>
              <p:cNvPicPr/>
              <p:nvPr/>
            </p:nvPicPr>
            <p:blipFill>
              <a:blip r:embed="rId5"/>
              <a:stretch>
                <a:fillRect/>
              </a:stretch>
            </p:blipFill>
            <p:spPr>
              <a:xfrm>
                <a:off x="3904490" y="1538621"/>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5" name="Pennanteckning 4">
                <a:extLst>
                  <a:ext uri="{FF2B5EF4-FFF2-40B4-BE49-F238E27FC236}">
                    <a16:creationId xmlns:a16="http://schemas.microsoft.com/office/drawing/2014/main" id="{F8228F0D-AD4C-9779-616C-86EB90CD37B8}"/>
                  </a:ext>
                </a:extLst>
              </p14:cNvPr>
              <p14:cNvContentPartPr/>
              <p14:nvPr/>
            </p14:nvContentPartPr>
            <p14:xfrm>
              <a:off x="3913130" y="1209221"/>
              <a:ext cx="360" cy="360"/>
            </p14:xfrm>
          </p:contentPart>
        </mc:Choice>
        <mc:Fallback xmlns="">
          <p:pic>
            <p:nvPicPr>
              <p:cNvPr id="5" name="Pennanteckning 4">
                <a:extLst>
                  <a:ext uri="{FF2B5EF4-FFF2-40B4-BE49-F238E27FC236}">
                    <a16:creationId xmlns:a16="http://schemas.microsoft.com/office/drawing/2014/main" id="{F8228F0D-AD4C-9779-616C-86EB90CD37B8}"/>
                  </a:ext>
                </a:extLst>
              </p:cNvPr>
              <p:cNvPicPr/>
              <p:nvPr/>
            </p:nvPicPr>
            <p:blipFill>
              <a:blip r:embed="rId7"/>
              <a:stretch>
                <a:fillRect/>
              </a:stretch>
            </p:blipFill>
            <p:spPr>
              <a:xfrm>
                <a:off x="3904490" y="1155581"/>
                <a:ext cx="18000" cy="108000"/>
              </a:xfrm>
              <a:prstGeom prst="rect">
                <a:avLst/>
              </a:prstGeom>
            </p:spPr>
          </p:pic>
        </mc:Fallback>
      </mc:AlternateContent>
    </p:spTree>
    <p:extLst>
      <p:ext uri="{BB962C8B-B14F-4D97-AF65-F5344CB8AC3E}">
        <p14:creationId xmlns:p14="http://schemas.microsoft.com/office/powerpoint/2010/main" val="20151256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68E53DD9-D6C3-BCD7-FFC1-3BC3BDAEE73B}"/>
              </a:ext>
            </a:extLst>
          </p:cNvPr>
          <p:cNvPicPr>
            <a:picLocks noChangeAspect="1"/>
          </p:cNvPicPr>
          <p:nvPr/>
        </p:nvPicPr>
        <p:blipFill>
          <a:blip r:embed="rId2"/>
          <a:stretch>
            <a:fillRect/>
          </a:stretch>
        </p:blipFill>
        <p:spPr>
          <a:xfrm>
            <a:off x="343730" y="76485"/>
            <a:ext cx="4143953" cy="3648584"/>
          </a:xfrm>
          <a:prstGeom prst="rect">
            <a:avLst/>
          </a:prstGeom>
        </p:spPr>
      </p:pic>
      <p:pic>
        <p:nvPicPr>
          <p:cNvPr id="5" name="Bildobjekt 4">
            <a:extLst>
              <a:ext uri="{FF2B5EF4-FFF2-40B4-BE49-F238E27FC236}">
                <a16:creationId xmlns:a16="http://schemas.microsoft.com/office/drawing/2014/main" id="{BFFF2B7C-FB44-789D-CDC7-A9AC71C9E171}"/>
              </a:ext>
            </a:extLst>
          </p:cNvPr>
          <p:cNvPicPr>
            <a:picLocks noChangeAspect="1"/>
          </p:cNvPicPr>
          <p:nvPr/>
        </p:nvPicPr>
        <p:blipFill>
          <a:blip r:embed="rId3"/>
          <a:stretch>
            <a:fillRect/>
          </a:stretch>
        </p:blipFill>
        <p:spPr>
          <a:xfrm>
            <a:off x="7463375" y="2748372"/>
            <a:ext cx="2819794" cy="3620005"/>
          </a:xfrm>
          <a:prstGeom prst="rect">
            <a:avLst/>
          </a:prstGeom>
        </p:spPr>
      </p:pic>
      <p:pic>
        <p:nvPicPr>
          <p:cNvPr id="7" name="Bildobjekt 6">
            <a:extLst>
              <a:ext uri="{FF2B5EF4-FFF2-40B4-BE49-F238E27FC236}">
                <a16:creationId xmlns:a16="http://schemas.microsoft.com/office/drawing/2014/main" id="{4F359269-BAD3-0862-6035-8BB351F316FE}"/>
              </a:ext>
            </a:extLst>
          </p:cNvPr>
          <p:cNvPicPr>
            <a:picLocks noChangeAspect="1"/>
          </p:cNvPicPr>
          <p:nvPr/>
        </p:nvPicPr>
        <p:blipFill>
          <a:blip r:embed="rId4"/>
          <a:stretch>
            <a:fillRect/>
          </a:stretch>
        </p:blipFill>
        <p:spPr>
          <a:xfrm>
            <a:off x="6998345" y="882885"/>
            <a:ext cx="3229426" cy="1238423"/>
          </a:xfrm>
          <a:prstGeom prst="rect">
            <a:avLst/>
          </a:prstGeom>
        </p:spPr>
      </p:pic>
      <p:sp>
        <p:nvSpPr>
          <p:cNvPr id="8" name="textruta 7">
            <a:extLst>
              <a:ext uri="{FF2B5EF4-FFF2-40B4-BE49-F238E27FC236}">
                <a16:creationId xmlns:a16="http://schemas.microsoft.com/office/drawing/2014/main" id="{D17809AD-AE51-1B8F-442A-DB58CF1AEF58}"/>
              </a:ext>
            </a:extLst>
          </p:cNvPr>
          <p:cNvSpPr txBox="1"/>
          <p:nvPr/>
        </p:nvSpPr>
        <p:spPr>
          <a:xfrm>
            <a:off x="4218039" y="3144305"/>
            <a:ext cx="1730478" cy="400110"/>
          </a:xfrm>
          <a:prstGeom prst="rect">
            <a:avLst/>
          </a:prstGeom>
          <a:noFill/>
        </p:spPr>
        <p:txBody>
          <a:bodyPr wrap="square" rtlCol="0">
            <a:spAutoFit/>
          </a:bodyPr>
          <a:lstStyle/>
          <a:p>
            <a:r>
              <a:rPr lang="sv-SE" sz="2000" b="1" dirty="0">
                <a:solidFill>
                  <a:schemeClr val="accent5"/>
                </a:solidFill>
              </a:rPr>
              <a:t>Dubbla!</a:t>
            </a:r>
            <a:endParaRPr lang="sv-SE" sz="2000" dirty="0"/>
          </a:p>
        </p:txBody>
      </p:sp>
      <mc:AlternateContent xmlns:mc="http://schemas.openxmlformats.org/markup-compatibility/2006" xmlns:p14="http://schemas.microsoft.com/office/powerpoint/2010/main">
        <mc:Choice Requires="p14">
          <p:contentPart p14:bwMode="auto" r:id="rId5">
            <p14:nvContentPartPr>
              <p14:cNvPr id="9" name="Pennanteckning 8">
                <a:extLst>
                  <a:ext uri="{FF2B5EF4-FFF2-40B4-BE49-F238E27FC236}">
                    <a16:creationId xmlns:a16="http://schemas.microsoft.com/office/drawing/2014/main" id="{6A2134A4-8693-EEEA-94A4-2E91960E77B6}"/>
                  </a:ext>
                </a:extLst>
              </p14:cNvPr>
              <p14:cNvContentPartPr/>
              <p14:nvPr/>
            </p14:nvContentPartPr>
            <p14:xfrm>
              <a:off x="9860624" y="3770577"/>
              <a:ext cx="1308960" cy="460080"/>
            </p14:xfrm>
          </p:contentPart>
        </mc:Choice>
        <mc:Fallback xmlns="">
          <p:pic>
            <p:nvPicPr>
              <p:cNvPr id="9" name="Pennanteckning 8">
                <a:extLst>
                  <a:ext uri="{FF2B5EF4-FFF2-40B4-BE49-F238E27FC236}">
                    <a16:creationId xmlns:a16="http://schemas.microsoft.com/office/drawing/2014/main" id="{6A2134A4-8693-EEEA-94A4-2E91960E77B6}"/>
                  </a:ext>
                </a:extLst>
              </p:cNvPr>
              <p:cNvPicPr/>
              <p:nvPr/>
            </p:nvPicPr>
            <p:blipFill>
              <a:blip r:embed="rId6"/>
              <a:stretch>
                <a:fillRect/>
              </a:stretch>
            </p:blipFill>
            <p:spPr>
              <a:xfrm>
                <a:off x="9854504" y="3764457"/>
                <a:ext cx="1321200" cy="4723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Pennanteckning 9">
                <a:extLst>
                  <a:ext uri="{FF2B5EF4-FFF2-40B4-BE49-F238E27FC236}">
                    <a16:creationId xmlns:a16="http://schemas.microsoft.com/office/drawing/2014/main" id="{489B98E4-099C-A4E0-699C-CBC641290860}"/>
                  </a:ext>
                </a:extLst>
              </p14:cNvPr>
              <p14:cNvContentPartPr/>
              <p14:nvPr/>
            </p14:nvContentPartPr>
            <p14:xfrm>
              <a:off x="11287370" y="5476548"/>
              <a:ext cx="360" cy="360"/>
            </p14:xfrm>
          </p:contentPart>
        </mc:Choice>
        <mc:Fallback xmlns="">
          <p:pic>
            <p:nvPicPr>
              <p:cNvPr id="10" name="Pennanteckning 9">
                <a:extLst>
                  <a:ext uri="{FF2B5EF4-FFF2-40B4-BE49-F238E27FC236}">
                    <a16:creationId xmlns:a16="http://schemas.microsoft.com/office/drawing/2014/main" id="{489B98E4-099C-A4E0-699C-CBC641290860}"/>
                  </a:ext>
                </a:extLst>
              </p:cNvPr>
              <p:cNvPicPr/>
              <p:nvPr/>
            </p:nvPicPr>
            <p:blipFill>
              <a:blip r:embed="rId8"/>
              <a:stretch>
                <a:fillRect/>
              </a:stretch>
            </p:blipFill>
            <p:spPr>
              <a:xfrm>
                <a:off x="11281250" y="5470428"/>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Pennanteckning 10">
                <a:extLst>
                  <a:ext uri="{FF2B5EF4-FFF2-40B4-BE49-F238E27FC236}">
                    <a16:creationId xmlns:a16="http://schemas.microsoft.com/office/drawing/2014/main" id="{FA4BDFB8-11FB-D3C0-D7D0-6B438C91C6C6}"/>
                  </a:ext>
                </a:extLst>
              </p14:cNvPr>
              <p14:cNvContentPartPr/>
              <p14:nvPr/>
            </p14:nvContentPartPr>
            <p14:xfrm>
              <a:off x="786530" y="5122421"/>
              <a:ext cx="360" cy="360"/>
            </p14:xfrm>
          </p:contentPart>
        </mc:Choice>
        <mc:Fallback xmlns="">
          <p:pic>
            <p:nvPicPr>
              <p:cNvPr id="11" name="Pennanteckning 10">
                <a:extLst>
                  <a:ext uri="{FF2B5EF4-FFF2-40B4-BE49-F238E27FC236}">
                    <a16:creationId xmlns:a16="http://schemas.microsoft.com/office/drawing/2014/main" id="{FA4BDFB8-11FB-D3C0-D7D0-6B438C91C6C6}"/>
                  </a:ext>
                </a:extLst>
              </p:cNvPr>
              <p:cNvPicPr/>
              <p:nvPr/>
            </p:nvPicPr>
            <p:blipFill>
              <a:blip r:embed="rId8"/>
              <a:stretch>
                <a:fillRect/>
              </a:stretch>
            </p:blipFill>
            <p:spPr>
              <a:xfrm>
                <a:off x="780410" y="5116301"/>
                <a:ext cx="12600" cy="12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12" name="Pennanteckning 11">
                <a:extLst>
                  <a:ext uri="{FF2B5EF4-FFF2-40B4-BE49-F238E27FC236}">
                    <a16:creationId xmlns:a16="http://schemas.microsoft.com/office/drawing/2014/main" id="{E473FCD0-2CD1-91F7-3A43-A7B874EFB8E7}"/>
                  </a:ext>
                </a:extLst>
              </p14:cNvPr>
              <p14:cNvContentPartPr/>
              <p14:nvPr/>
            </p14:nvContentPartPr>
            <p14:xfrm>
              <a:off x="196490" y="5250221"/>
              <a:ext cx="360" cy="360"/>
            </p14:xfrm>
          </p:contentPart>
        </mc:Choice>
        <mc:Fallback xmlns="">
          <p:pic>
            <p:nvPicPr>
              <p:cNvPr id="12" name="Pennanteckning 11">
                <a:extLst>
                  <a:ext uri="{FF2B5EF4-FFF2-40B4-BE49-F238E27FC236}">
                    <a16:creationId xmlns:a16="http://schemas.microsoft.com/office/drawing/2014/main" id="{E473FCD0-2CD1-91F7-3A43-A7B874EFB8E7}"/>
                  </a:ext>
                </a:extLst>
              </p:cNvPr>
              <p:cNvPicPr/>
              <p:nvPr/>
            </p:nvPicPr>
            <p:blipFill>
              <a:blip r:embed="rId11"/>
              <a:stretch>
                <a:fillRect/>
              </a:stretch>
            </p:blipFill>
            <p:spPr>
              <a:xfrm>
                <a:off x="187850" y="5196221"/>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13" name="Pennanteckning 12">
                <a:extLst>
                  <a:ext uri="{FF2B5EF4-FFF2-40B4-BE49-F238E27FC236}">
                    <a16:creationId xmlns:a16="http://schemas.microsoft.com/office/drawing/2014/main" id="{9C349EB7-6AFD-CC70-CA7C-BD8F1DCCF964}"/>
                  </a:ext>
                </a:extLst>
              </p14:cNvPr>
              <p14:cNvContentPartPr/>
              <p14:nvPr/>
            </p14:nvContentPartPr>
            <p14:xfrm>
              <a:off x="343730" y="4739381"/>
              <a:ext cx="360" cy="360"/>
            </p14:xfrm>
          </p:contentPart>
        </mc:Choice>
        <mc:Fallback xmlns="">
          <p:pic>
            <p:nvPicPr>
              <p:cNvPr id="13" name="Pennanteckning 12">
                <a:extLst>
                  <a:ext uri="{FF2B5EF4-FFF2-40B4-BE49-F238E27FC236}">
                    <a16:creationId xmlns:a16="http://schemas.microsoft.com/office/drawing/2014/main" id="{9C349EB7-6AFD-CC70-CA7C-BD8F1DCCF964}"/>
                  </a:ext>
                </a:extLst>
              </p:cNvPr>
              <p:cNvPicPr/>
              <p:nvPr/>
            </p:nvPicPr>
            <p:blipFill>
              <a:blip r:embed="rId13"/>
              <a:stretch>
                <a:fillRect/>
              </a:stretch>
            </p:blipFill>
            <p:spPr>
              <a:xfrm>
                <a:off x="335090" y="4685381"/>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14" name="Pennanteckning 13">
                <a:extLst>
                  <a:ext uri="{FF2B5EF4-FFF2-40B4-BE49-F238E27FC236}">
                    <a16:creationId xmlns:a16="http://schemas.microsoft.com/office/drawing/2014/main" id="{9077A6A0-6FB6-82BF-3188-22394F95388C}"/>
                  </a:ext>
                </a:extLst>
              </p14:cNvPr>
              <p14:cNvContentPartPr/>
              <p14:nvPr/>
            </p14:nvContentPartPr>
            <p14:xfrm>
              <a:off x="1966250" y="5210981"/>
              <a:ext cx="360" cy="360"/>
            </p14:xfrm>
          </p:contentPart>
        </mc:Choice>
        <mc:Fallback xmlns="">
          <p:pic>
            <p:nvPicPr>
              <p:cNvPr id="14" name="Pennanteckning 13">
                <a:extLst>
                  <a:ext uri="{FF2B5EF4-FFF2-40B4-BE49-F238E27FC236}">
                    <a16:creationId xmlns:a16="http://schemas.microsoft.com/office/drawing/2014/main" id="{9077A6A0-6FB6-82BF-3188-22394F95388C}"/>
                  </a:ext>
                </a:extLst>
              </p:cNvPr>
              <p:cNvPicPr/>
              <p:nvPr/>
            </p:nvPicPr>
            <p:blipFill>
              <a:blip r:embed="rId15"/>
              <a:stretch>
                <a:fillRect/>
              </a:stretch>
            </p:blipFill>
            <p:spPr>
              <a:xfrm>
                <a:off x="1957610" y="5157341"/>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15" name="Pennanteckning 14">
                <a:extLst>
                  <a:ext uri="{FF2B5EF4-FFF2-40B4-BE49-F238E27FC236}">
                    <a16:creationId xmlns:a16="http://schemas.microsoft.com/office/drawing/2014/main" id="{DB61FE19-8CC3-11FC-093D-098D3C974075}"/>
                  </a:ext>
                </a:extLst>
              </p14:cNvPr>
              <p14:cNvContentPartPr/>
              <p14:nvPr/>
            </p14:nvContentPartPr>
            <p14:xfrm>
              <a:off x="963650" y="5162021"/>
              <a:ext cx="360" cy="360"/>
            </p14:xfrm>
          </p:contentPart>
        </mc:Choice>
        <mc:Fallback xmlns="">
          <p:pic>
            <p:nvPicPr>
              <p:cNvPr id="15" name="Pennanteckning 14">
                <a:extLst>
                  <a:ext uri="{FF2B5EF4-FFF2-40B4-BE49-F238E27FC236}">
                    <a16:creationId xmlns:a16="http://schemas.microsoft.com/office/drawing/2014/main" id="{DB61FE19-8CC3-11FC-093D-098D3C974075}"/>
                  </a:ext>
                </a:extLst>
              </p:cNvPr>
              <p:cNvPicPr/>
              <p:nvPr/>
            </p:nvPicPr>
            <p:blipFill>
              <a:blip r:embed="rId17"/>
              <a:stretch>
                <a:fillRect/>
              </a:stretch>
            </p:blipFill>
            <p:spPr>
              <a:xfrm>
                <a:off x="954650" y="5108021"/>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16" name="Pennanteckning 15">
                <a:extLst>
                  <a:ext uri="{FF2B5EF4-FFF2-40B4-BE49-F238E27FC236}">
                    <a16:creationId xmlns:a16="http://schemas.microsoft.com/office/drawing/2014/main" id="{C4396C96-FEBA-91A4-9ED7-640A57D74158}"/>
                  </a:ext>
                </a:extLst>
              </p14:cNvPr>
              <p14:cNvContentPartPr/>
              <p14:nvPr/>
            </p14:nvContentPartPr>
            <p14:xfrm>
              <a:off x="1573130" y="5761781"/>
              <a:ext cx="360" cy="360"/>
            </p14:xfrm>
          </p:contentPart>
        </mc:Choice>
        <mc:Fallback xmlns="">
          <p:pic>
            <p:nvPicPr>
              <p:cNvPr id="16" name="Pennanteckning 15">
                <a:extLst>
                  <a:ext uri="{FF2B5EF4-FFF2-40B4-BE49-F238E27FC236}">
                    <a16:creationId xmlns:a16="http://schemas.microsoft.com/office/drawing/2014/main" id="{C4396C96-FEBA-91A4-9ED7-640A57D74158}"/>
                  </a:ext>
                </a:extLst>
              </p:cNvPr>
              <p:cNvPicPr/>
              <p:nvPr/>
            </p:nvPicPr>
            <p:blipFill>
              <a:blip r:embed="rId19"/>
              <a:stretch>
                <a:fillRect/>
              </a:stretch>
            </p:blipFill>
            <p:spPr>
              <a:xfrm>
                <a:off x="1564130" y="5707781"/>
                <a:ext cx="18000" cy="108000"/>
              </a:xfrm>
              <a:prstGeom prst="rect">
                <a:avLst/>
              </a:prstGeom>
            </p:spPr>
          </p:pic>
        </mc:Fallback>
      </mc:AlternateContent>
      <p:sp>
        <p:nvSpPr>
          <p:cNvPr id="17" name="textruta 16">
            <a:extLst>
              <a:ext uri="{FF2B5EF4-FFF2-40B4-BE49-F238E27FC236}">
                <a16:creationId xmlns:a16="http://schemas.microsoft.com/office/drawing/2014/main" id="{D2F01471-75B7-CE28-FD55-BEDCC3D4526D}"/>
              </a:ext>
            </a:extLst>
          </p:cNvPr>
          <p:cNvSpPr txBox="1"/>
          <p:nvPr/>
        </p:nvSpPr>
        <p:spPr>
          <a:xfrm>
            <a:off x="531385" y="3968259"/>
            <a:ext cx="5309470" cy="2308324"/>
          </a:xfrm>
          <a:prstGeom prst="rect">
            <a:avLst/>
          </a:prstGeom>
          <a:noFill/>
        </p:spPr>
        <p:txBody>
          <a:bodyPr wrap="square" rtlCol="0">
            <a:spAutoFit/>
          </a:bodyPr>
          <a:lstStyle/>
          <a:p>
            <a:r>
              <a:rPr lang="sv-SE" sz="1800" dirty="0"/>
              <a:t>UD – Upplysningsdubbling innebär ett av följande alternativ</a:t>
            </a:r>
            <a:br>
              <a:rPr lang="sv-SE" sz="1800" dirty="0"/>
            </a:br>
            <a:endParaRPr lang="sv-SE" sz="1800" dirty="0"/>
          </a:p>
          <a:p>
            <a:pPr marL="285750" indent="-285750">
              <a:buFont typeface="Arial" panose="020B0604020202020204" pitchFamily="34" charset="0"/>
              <a:buChar char="•"/>
            </a:pPr>
            <a:r>
              <a:rPr lang="sv-SE" dirty="0"/>
              <a:t>Egen öppningshand med 12-17 </a:t>
            </a:r>
            <a:r>
              <a:rPr lang="sv-SE" dirty="0" err="1"/>
              <a:t>hp</a:t>
            </a:r>
            <a:r>
              <a:rPr lang="sv-SE" dirty="0"/>
              <a:t> </a:t>
            </a:r>
            <a:br>
              <a:rPr lang="sv-SE" dirty="0"/>
            </a:br>
            <a:r>
              <a:rPr lang="sv-SE" dirty="0"/>
              <a:t>minst 3 kort i objudna färger </a:t>
            </a:r>
            <a:br>
              <a:rPr lang="sv-SE" dirty="0"/>
            </a:br>
            <a:r>
              <a:rPr lang="sv-SE" dirty="0"/>
              <a:t>samt max 2 kort i öppningsfärg</a:t>
            </a:r>
            <a:br>
              <a:rPr lang="sv-SE" dirty="0"/>
            </a:br>
            <a:endParaRPr lang="sv-SE" dirty="0"/>
          </a:p>
          <a:p>
            <a:pPr marL="285750" indent="-285750">
              <a:buFont typeface="Arial" panose="020B0604020202020204" pitchFamily="34" charset="0"/>
              <a:buChar char="•"/>
            </a:pPr>
            <a:r>
              <a:rPr lang="sv-SE" dirty="0"/>
              <a:t>En stark hand med 18+ </a:t>
            </a:r>
            <a:r>
              <a:rPr lang="sv-SE" dirty="0" err="1"/>
              <a:t>hp</a:t>
            </a:r>
            <a:endParaRPr lang="sv-SE" dirty="0"/>
          </a:p>
        </p:txBody>
      </p:sp>
    </p:spTree>
    <p:extLst>
      <p:ext uri="{BB962C8B-B14F-4D97-AF65-F5344CB8AC3E}">
        <p14:creationId xmlns:p14="http://schemas.microsoft.com/office/powerpoint/2010/main" val="54345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Rektangel 134"/>
          <p:cNvSpPr/>
          <p:nvPr/>
        </p:nvSpPr>
        <p:spPr>
          <a:xfrm>
            <a:off x="1390320" y="692280"/>
            <a:ext cx="9984600" cy="366480"/>
          </a:xfrm>
          <a:prstGeom prst="rect">
            <a:avLst/>
          </a:prstGeom>
          <a:noFill/>
          <a:ln w="0">
            <a:noFill/>
          </a:ln>
        </p:spPr>
        <p:style>
          <a:lnRef idx="0">
            <a:scrgbClr r="0" g="0" b="0"/>
          </a:lnRef>
          <a:fillRef idx="0">
            <a:scrgbClr r="0" g="0" b="0"/>
          </a:fillRef>
          <a:effectRef idx="0">
            <a:scrgbClr r="0" g="0" b="0"/>
          </a:effectRef>
          <a:fontRef idx="minor"/>
        </p:style>
      </p:sp>
      <p:sp>
        <p:nvSpPr>
          <p:cNvPr id="136" name="Rektangel 135"/>
          <p:cNvSpPr/>
          <p:nvPr/>
        </p:nvSpPr>
        <p:spPr>
          <a:xfrm>
            <a:off x="979920" y="423720"/>
            <a:ext cx="5691600" cy="366840"/>
          </a:xfrm>
          <a:prstGeom prst="rect">
            <a:avLst/>
          </a:prstGeom>
          <a:noFill/>
          <a:ln w="0">
            <a:noFill/>
          </a:ln>
        </p:spPr>
        <p:style>
          <a:lnRef idx="0">
            <a:scrgbClr r="0" g="0" b="0"/>
          </a:lnRef>
          <a:fillRef idx="0">
            <a:scrgbClr r="0" g="0" b="0"/>
          </a:fillRef>
          <a:effectRef idx="0">
            <a:scrgbClr r="0" g="0" b="0"/>
          </a:effectRef>
          <a:fontRef idx="minor"/>
        </p:style>
      </p:sp>
      <p:sp>
        <p:nvSpPr>
          <p:cNvPr id="137" name="Rektangel 136"/>
          <p:cNvSpPr/>
          <p:nvPr/>
        </p:nvSpPr>
        <p:spPr>
          <a:xfrm>
            <a:off x="719280" y="476280"/>
            <a:ext cx="10560240" cy="100872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2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sv-SE" sz="2000" b="0" strike="noStrike" spc="-1">
                <a:solidFill>
                  <a:srgbClr val="000000"/>
                </a:solidFill>
                <a:latin typeface="Arial"/>
              </a:rPr>
              <a:t>Varje spel (kallas också </a:t>
            </a:r>
            <a:r>
              <a:rPr lang="sv-SE" sz="2000" b="1" strike="noStrike" spc="-1">
                <a:solidFill>
                  <a:srgbClr val="000000"/>
                </a:solidFill>
                <a:latin typeface="Arial"/>
              </a:rPr>
              <a:t>giv</a:t>
            </a:r>
            <a:r>
              <a:rPr lang="sv-SE" sz="2000" b="0" strike="noStrike" spc="-1">
                <a:solidFill>
                  <a:srgbClr val="000000"/>
                </a:solidFill>
                <a:latin typeface="Arial"/>
              </a:rPr>
              <a:t>) består av två moment.</a:t>
            </a:r>
            <a:br>
              <a:rPr sz="2000"/>
            </a:br>
            <a:r>
              <a:rPr lang="sv-SE" sz="2000" b="0" strike="noStrike" spc="-1">
                <a:solidFill>
                  <a:srgbClr val="000000"/>
                </a:solidFill>
                <a:latin typeface="Arial"/>
              </a:rPr>
              <a:t>Då spelarna har 13 kort vardera börjar det med en </a:t>
            </a:r>
            <a:r>
              <a:rPr lang="sv-SE" sz="2000" b="1" strike="noStrike" spc="-1">
                <a:solidFill>
                  <a:srgbClr val="000000"/>
                </a:solidFill>
                <a:latin typeface="Arial"/>
              </a:rPr>
              <a:t>budgivning</a:t>
            </a:r>
            <a:r>
              <a:rPr lang="sv-SE" sz="2000" b="0" strike="noStrike" spc="-1">
                <a:solidFill>
                  <a:srgbClr val="000000"/>
                </a:solidFill>
                <a:latin typeface="Arial"/>
              </a:rPr>
              <a:t>. Därefter </a:t>
            </a:r>
            <a:r>
              <a:rPr lang="sv-SE" sz="2000" b="1" strike="noStrike" spc="-1">
                <a:solidFill>
                  <a:srgbClr val="000000"/>
                </a:solidFill>
                <a:latin typeface="Arial"/>
              </a:rPr>
              <a:t>spelar </a:t>
            </a:r>
            <a:r>
              <a:rPr lang="sv-SE" sz="2000" b="0" strike="noStrike" spc="-1">
                <a:solidFill>
                  <a:srgbClr val="000000"/>
                </a:solidFill>
                <a:latin typeface="Arial"/>
              </a:rPr>
              <a:t>du för att se hur man lyckas. </a:t>
            </a:r>
          </a:p>
        </p:txBody>
      </p:sp>
      <p:sp>
        <p:nvSpPr>
          <p:cNvPr id="138" name="Rektangel 137"/>
          <p:cNvSpPr/>
          <p:nvPr/>
        </p:nvSpPr>
        <p:spPr>
          <a:xfrm>
            <a:off x="719280" y="1773360"/>
            <a:ext cx="8352720" cy="70380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127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sv-SE" sz="2000" b="0" strike="noStrike" spc="-1">
                <a:solidFill>
                  <a:srgbClr val="000000"/>
                </a:solidFill>
                <a:latin typeface="Arial"/>
              </a:rPr>
              <a:t>När du har kontrollerat att du har 13 kort på handen sorterar du dessa efter</a:t>
            </a:r>
            <a:r>
              <a:rPr lang="sv-SE" sz="2000" b="1" strike="noStrike" spc="-1">
                <a:solidFill>
                  <a:srgbClr val="000000"/>
                </a:solidFill>
                <a:latin typeface="Arial"/>
              </a:rPr>
              <a:t> färg</a:t>
            </a:r>
            <a:r>
              <a:rPr lang="sv-SE" sz="2000" b="0" strike="noStrike" spc="-1">
                <a:solidFill>
                  <a:srgbClr val="000000"/>
                </a:solidFill>
                <a:latin typeface="Arial"/>
              </a:rPr>
              <a:t> och </a:t>
            </a:r>
            <a:r>
              <a:rPr lang="sv-SE" sz="2000" b="1" strike="noStrike" spc="-1">
                <a:solidFill>
                  <a:srgbClr val="000000"/>
                </a:solidFill>
                <a:latin typeface="Arial"/>
              </a:rPr>
              <a:t>valör</a:t>
            </a:r>
            <a:r>
              <a:rPr lang="sv-SE" sz="2000" b="0" strike="noStrike" spc="-1">
                <a:solidFill>
                  <a:srgbClr val="000000"/>
                </a:solidFill>
                <a:latin typeface="Arial"/>
              </a:rPr>
              <a:t>.</a:t>
            </a:r>
          </a:p>
        </p:txBody>
      </p:sp>
      <p:sp>
        <p:nvSpPr>
          <p:cNvPr id="139" name="Rektangel 138"/>
          <p:cNvSpPr/>
          <p:nvPr/>
        </p:nvSpPr>
        <p:spPr>
          <a:xfrm>
            <a:off x="719640" y="2852640"/>
            <a:ext cx="9601560" cy="3988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127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sv-SE" sz="2000" b="0" strike="noStrike" spc="-1">
                <a:solidFill>
                  <a:srgbClr val="000000"/>
                </a:solidFill>
                <a:latin typeface="Arial"/>
              </a:rPr>
              <a:t>Nästa steg är att räkna </a:t>
            </a:r>
            <a:r>
              <a:rPr lang="sv-SE" sz="2000" b="1" strike="noStrike" spc="-1">
                <a:solidFill>
                  <a:srgbClr val="000000"/>
                </a:solidFill>
                <a:latin typeface="Arial"/>
              </a:rPr>
              <a:t>poäng </a:t>
            </a:r>
            <a:r>
              <a:rPr lang="sv-SE" sz="2000" b="0" strike="noStrike" spc="-1">
                <a:solidFill>
                  <a:srgbClr val="000000"/>
                </a:solidFill>
                <a:latin typeface="Arial"/>
              </a:rPr>
              <a:t>på sin hand.</a:t>
            </a:r>
          </a:p>
        </p:txBody>
      </p:sp>
      <p:sp>
        <p:nvSpPr>
          <p:cNvPr id="140" name="Rektangel 139"/>
          <p:cNvSpPr/>
          <p:nvPr/>
        </p:nvSpPr>
        <p:spPr>
          <a:xfrm>
            <a:off x="719280" y="3716280"/>
            <a:ext cx="7967880" cy="100872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1151"/>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sv-SE" sz="2000" b="0" strike="noStrike" spc="-1">
                <a:solidFill>
                  <a:srgbClr val="000000"/>
                </a:solidFill>
                <a:latin typeface="Arial"/>
              </a:rPr>
              <a:t>Därefter startar budgivningen. Den av spelarna som är giv startar med sitt bud. Efter det bjuder övriga spelare i tur och medurs.</a:t>
            </a:r>
            <a:br>
              <a:rPr sz="2000"/>
            </a:br>
            <a:endParaRPr lang="sv-SE" sz="2000" b="0" strike="noStrike" spc="-1">
              <a:solidFill>
                <a:srgbClr val="000000"/>
              </a:solidFill>
              <a:latin typeface="Arial"/>
            </a:endParaRPr>
          </a:p>
        </p:txBody>
      </p:sp>
      <p:sp>
        <p:nvSpPr>
          <p:cNvPr id="141" name="Rektangel 140"/>
          <p:cNvSpPr/>
          <p:nvPr/>
        </p:nvSpPr>
        <p:spPr>
          <a:xfrm>
            <a:off x="719280" y="4860000"/>
            <a:ext cx="10370160" cy="3988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127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sv-SE" sz="2000" b="0" strike="noStrike" spc="-1">
                <a:solidFill>
                  <a:srgbClr val="000000"/>
                </a:solidFill>
                <a:latin typeface="Arial"/>
              </a:rPr>
              <a:t>Budgivningen fortsätter tills 3 spelare i följd bjudit </a:t>
            </a:r>
            <a:r>
              <a:rPr lang="sv-SE" sz="2000" b="1" strike="noStrike" spc="-1">
                <a:solidFill>
                  <a:srgbClr val="000000"/>
                </a:solidFill>
                <a:latin typeface="Arial"/>
              </a:rPr>
              <a:t>pass.</a:t>
            </a:r>
            <a:endParaRPr lang="sv-SE" sz="2000" b="0" strike="noStrike" spc="-1">
              <a:solidFill>
                <a:srgbClr val="000000"/>
              </a:solidFill>
              <a:latin typeface="Arial"/>
            </a:endParaRPr>
          </a:p>
        </p:txBody>
      </p:sp>
      <p:sp>
        <p:nvSpPr>
          <p:cNvPr id="142" name="Rektangel 141"/>
          <p:cNvSpPr/>
          <p:nvPr/>
        </p:nvSpPr>
        <p:spPr>
          <a:xfrm>
            <a:off x="719280" y="5721120"/>
            <a:ext cx="10465200" cy="39888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spcBef>
                <a:spcPts val="1276"/>
              </a:spcBef>
              <a:spcAft>
                <a:spcPts val="26"/>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80" algn="l"/>
                <a:tab pos="10782360" algn="l"/>
              </a:tabLst>
            </a:pPr>
            <a:r>
              <a:rPr lang="sv-SE" sz="2000" b="0" strike="noStrike" spc="-1">
                <a:solidFill>
                  <a:srgbClr val="000000"/>
                </a:solidFill>
                <a:latin typeface="Arial"/>
              </a:rPr>
              <a:t>Därefter startar själva kortspelet.</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dur="indefinite" fill="hold" nodeType="clickEffect">
                                  <p:stCondLst>
                                    <p:cond delay="0"/>
                                  </p:stCondLst>
                                  <p:childTnLst>
                                    <p:set>
                                      <p:cBhvr>
                                        <p:cTn id="6" dur="1" fill="hold">
                                          <p:stCondLst>
                                            <p:cond delay="0"/>
                                          </p:stCondLst>
                                        </p:cTn>
                                        <p:tgtEl>
                                          <p:spTgt spid="1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dur="indefinite" fill="hold" nodeType="clickEffect">
                                  <p:stCondLst>
                                    <p:cond delay="0"/>
                                  </p:stCondLst>
                                  <p:childTnLst>
                                    <p:set>
                                      <p:cBhvr>
                                        <p:cTn id="10" dur="1" fill="hold">
                                          <p:stCondLst>
                                            <p:cond delay="0"/>
                                          </p:stCondLst>
                                        </p:cTn>
                                        <p:tgtEl>
                                          <p:spTgt spid="13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dur="indefinite" fill="hold" nodeType="clickEffect">
                                  <p:stCondLst>
                                    <p:cond delay="0"/>
                                  </p:stCondLst>
                                  <p:childTnLst>
                                    <p:set>
                                      <p:cBhvr>
                                        <p:cTn id="14" dur="1" fill="hold">
                                          <p:stCondLst>
                                            <p:cond delay="0"/>
                                          </p:stCondLst>
                                        </p:cTn>
                                        <p:tgtEl>
                                          <p:spTgt spid="14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dur="indefinite" fill="hold" nodeType="clickEffect">
                                  <p:stCondLst>
                                    <p:cond delay="0"/>
                                  </p:stCondLst>
                                  <p:childTnLst>
                                    <p:set>
                                      <p:cBhvr>
                                        <p:cTn id="18" dur="1" fill="hold">
                                          <p:stCondLst>
                                            <p:cond delay="0"/>
                                          </p:stCondLst>
                                        </p:cTn>
                                        <p:tgtEl>
                                          <p:spTgt spid="14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dur="indefinite" fill="hold" nodeType="clickEffect">
                                  <p:stCondLst>
                                    <p:cond delay="0"/>
                                  </p:stCondLst>
                                  <p:childTnLst>
                                    <p:set>
                                      <p:cBhvr>
                                        <p:cTn id="22" dur="1" fill="hold">
                                          <p:stCondLst>
                                            <p:cond delay="0"/>
                                          </p:stCondLst>
                                        </p:cTn>
                                        <p:tgtEl>
                                          <p:spTgt spid="1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1" name="Bildobjekt 1"/>
          <p:cNvPicPr/>
          <p:nvPr/>
        </p:nvPicPr>
        <p:blipFill>
          <a:blip r:embed="rId2"/>
          <a:stretch/>
        </p:blipFill>
        <p:spPr>
          <a:xfrm>
            <a:off x="-2166377" y="-1441131"/>
            <a:ext cx="15999840" cy="9999000"/>
          </a:xfrm>
          <a:prstGeom prst="rect">
            <a:avLst/>
          </a:prstGeom>
          <a:ln w="0">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BC25C40-995B-FDCF-8AC2-ED2A208B45CE}"/>
              </a:ext>
            </a:extLst>
          </p:cNvPr>
          <p:cNvPicPr>
            <a:picLocks noChangeAspect="1"/>
          </p:cNvPicPr>
          <p:nvPr/>
        </p:nvPicPr>
        <p:blipFill>
          <a:blip r:embed="rId2"/>
          <a:stretch>
            <a:fillRect/>
          </a:stretch>
        </p:blipFill>
        <p:spPr>
          <a:xfrm>
            <a:off x="3428628" y="1942892"/>
            <a:ext cx="5334744" cy="2972215"/>
          </a:xfrm>
          <a:prstGeom prst="rect">
            <a:avLst/>
          </a:prstGeom>
        </p:spPr>
      </p:pic>
      <p:sp>
        <p:nvSpPr>
          <p:cNvPr id="4" name="textruta 3">
            <a:extLst>
              <a:ext uri="{FF2B5EF4-FFF2-40B4-BE49-F238E27FC236}">
                <a16:creationId xmlns:a16="http://schemas.microsoft.com/office/drawing/2014/main" id="{515BB81E-41A2-478D-6FB8-9D8D9A2052E5}"/>
              </a:ext>
            </a:extLst>
          </p:cNvPr>
          <p:cNvSpPr txBox="1"/>
          <p:nvPr/>
        </p:nvSpPr>
        <p:spPr>
          <a:xfrm>
            <a:off x="3428628" y="422787"/>
            <a:ext cx="4807974" cy="584775"/>
          </a:xfrm>
          <a:prstGeom prst="rect">
            <a:avLst/>
          </a:prstGeom>
          <a:noFill/>
        </p:spPr>
        <p:txBody>
          <a:bodyPr wrap="square" rtlCol="0">
            <a:spAutoFit/>
          </a:bodyPr>
          <a:lstStyle/>
          <a:p>
            <a:pPr algn="ctr"/>
            <a:r>
              <a:rPr lang="sv-SE" sz="3200" b="1" dirty="0">
                <a:solidFill>
                  <a:srgbClr val="00B050"/>
                </a:solidFill>
              </a:rPr>
              <a:t>Upplysningsdubbling</a:t>
            </a:r>
          </a:p>
        </p:txBody>
      </p:sp>
    </p:spTree>
    <p:extLst>
      <p:ext uri="{BB962C8B-B14F-4D97-AF65-F5344CB8AC3E}">
        <p14:creationId xmlns:p14="http://schemas.microsoft.com/office/powerpoint/2010/main" val="9055760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5F0492A5-8400-6FE1-2D16-9697C97C7EAA}"/>
              </a:ext>
            </a:extLst>
          </p:cNvPr>
          <p:cNvPicPr>
            <a:picLocks noChangeAspect="1"/>
          </p:cNvPicPr>
          <p:nvPr/>
        </p:nvPicPr>
        <p:blipFill>
          <a:blip r:embed="rId2"/>
          <a:stretch>
            <a:fillRect/>
          </a:stretch>
        </p:blipFill>
        <p:spPr>
          <a:xfrm>
            <a:off x="776747" y="854723"/>
            <a:ext cx="3993877" cy="4592348"/>
          </a:xfrm>
          <a:prstGeom prst="rect">
            <a:avLst/>
          </a:prstGeom>
        </p:spPr>
      </p:pic>
      <p:sp>
        <p:nvSpPr>
          <p:cNvPr id="4" name="Pratbubbla: rektangel 3">
            <a:extLst>
              <a:ext uri="{FF2B5EF4-FFF2-40B4-BE49-F238E27FC236}">
                <a16:creationId xmlns:a16="http://schemas.microsoft.com/office/drawing/2014/main" id="{4576C249-1EC8-7E11-316C-ABCA6DCE98CF}"/>
              </a:ext>
            </a:extLst>
          </p:cNvPr>
          <p:cNvSpPr/>
          <p:nvPr/>
        </p:nvSpPr>
        <p:spPr>
          <a:xfrm>
            <a:off x="5083277" y="1455175"/>
            <a:ext cx="3115110" cy="1130709"/>
          </a:xfrm>
          <a:prstGeom prst="wedgeRectCallout">
            <a:avLst>
              <a:gd name="adj1" fmla="val -103389"/>
              <a:gd name="adj2" fmla="val 86490"/>
            </a:avLst>
          </a:prstGeom>
        </p:spPr>
        <p:style>
          <a:lnRef idx="2">
            <a:schemeClr val="accent6"/>
          </a:lnRef>
          <a:fillRef idx="1">
            <a:schemeClr val="lt1"/>
          </a:fillRef>
          <a:effectRef idx="0">
            <a:schemeClr val="accent6"/>
          </a:effectRef>
          <a:fontRef idx="minor">
            <a:schemeClr val="dk1"/>
          </a:fontRef>
        </p:style>
        <p:txBody>
          <a:bodyPr rtlCol="0" anchor="ctr"/>
          <a:lstStyle/>
          <a:p>
            <a:r>
              <a:rPr lang="sv-SE" dirty="0" err="1"/>
              <a:t>t.ex.en</a:t>
            </a:r>
            <a:r>
              <a:rPr lang="sv-SE" dirty="0"/>
              <a:t> bra sexkortsfärg som</a:t>
            </a:r>
            <a:br>
              <a:rPr lang="sv-SE" dirty="0"/>
            </a:br>
            <a:r>
              <a:rPr lang="sv-SE" dirty="0"/>
              <a:t>D-kn-10-9-8-7</a:t>
            </a:r>
          </a:p>
        </p:txBody>
      </p:sp>
      <p:sp>
        <p:nvSpPr>
          <p:cNvPr id="5" name="Pratbubbla: rektangel 4">
            <a:extLst>
              <a:ext uri="{FF2B5EF4-FFF2-40B4-BE49-F238E27FC236}">
                <a16:creationId xmlns:a16="http://schemas.microsoft.com/office/drawing/2014/main" id="{9D31EF20-A3F8-A0F5-AF9D-DA9A50C8CED4}"/>
              </a:ext>
            </a:extLst>
          </p:cNvPr>
          <p:cNvSpPr/>
          <p:nvPr/>
        </p:nvSpPr>
        <p:spPr>
          <a:xfrm>
            <a:off x="5159959" y="3013586"/>
            <a:ext cx="4522838" cy="3426543"/>
          </a:xfrm>
          <a:prstGeom prst="wedgeRectCallout">
            <a:avLst>
              <a:gd name="adj1" fmla="val -104093"/>
              <a:gd name="adj2" fmla="val 5298"/>
            </a:avLst>
          </a:prstGeom>
        </p:spPr>
        <p:style>
          <a:lnRef idx="2">
            <a:schemeClr val="accent6"/>
          </a:lnRef>
          <a:fillRef idx="1">
            <a:schemeClr val="lt1"/>
          </a:fillRef>
          <a:effectRef idx="0">
            <a:schemeClr val="accent6"/>
          </a:effectRef>
          <a:fontRef idx="minor">
            <a:schemeClr val="dk1"/>
          </a:fontRef>
        </p:style>
        <p:txBody>
          <a:bodyPr rtlCol="0" anchor="ctr"/>
          <a:lstStyle/>
          <a:p>
            <a:r>
              <a:rPr lang="sv-SE" dirty="0"/>
              <a:t>Motspelaren bjuder efter din partners UD. Din partner får då chans att bjuda igen även om du passar. Det dubblade kontraktet är upphävt då motspelarna bjuder. </a:t>
            </a:r>
            <a:br>
              <a:rPr lang="sv-SE" dirty="0"/>
            </a:br>
            <a:r>
              <a:rPr lang="sv-SE" dirty="0"/>
              <a:t>Du får lov att passa med svaga kort i detta läge.</a:t>
            </a:r>
          </a:p>
          <a:p>
            <a:endParaRPr lang="sv-SE" dirty="0"/>
          </a:p>
          <a:p>
            <a:r>
              <a:rPr lang="sv-SE" dirty="0"/>
              <a:t>Nord	Öst 	Syd	</a:t>
            </a:r>
            <a:r>
              <a:rPr lang="sv-SE" dirty="0" err="1"/>
              <a:t>Våst</a:t>
            </a:r>
            <a:endParaRPr lang="sv-SE" dirty="0"/>
          </a:p>
          <a:p>
            <a:endParaRPr lang="sv-SE" dirty="0"/>
          </a:p>
          <a:p>
            <a:r>
              <a:rPr lang="sv-SE" dirty="0"/>
              <a:t>1 ♣	D	1</a:t>
            </a:r>
            <a:r>
              <a:rPr lang="sv-SE" dirty="0">
                <a:solidFill>
                  <a:srgbClr val="FF0000"/>
                </a:solidFill>
              </a:rPr>
              <a:t>♥</a:t>
            </a:r>
            <a:r>
              <a:rPr lang="sv-SE" dirty="0"/>
              <a:t>	?</a:t>
            </a:r>
          </a:p>
          <a:p>
            <a:endParaRPr lang="sv-SE" dirty="0"/>
          </a:p>
        </p:txBody>
      </p:sp>
    </p:spTree>
    <p:extLst>
      <p:ext uri="{BB962C8B-B14F-4D97-AF65-F5344CB8AC3E}">
        <p14:creationId xmlns:p14="http://schemas.microsoft.com/office/powerpoint/2010/main" val="419536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Svar på en upplysningsdubbling</a:t>
            </a:r>
          </a:p>
        </p:txBody>
      </p:sp>
      <p:sp>
        <p:nvSpPr>
          <p:cNvPr id="3" name="Platshållare för innehåll 2"/>
          <p:cNvSpPr>
            <a:spLocks noGrp="1"/>
          </p:cNvSpPr>
          <p:nvPr>
            <p:ph idx="1"/>
          </p:nvPr>
        </p:nvSpPr>
        <p:spPr/>
        <p:txBody>
          <a:bodyPr/>
          <a:lstStyle/>
          <a:p>
            <a:r>
              <a:rPr lang="sv-SE" dirty="0" err="1"/>
              <a:t>Färgbud</a:t>
            </a:r>
            <a:r>
              <a:rPr lang="sv-SE" dirty="0"/>
              <a:t> på lägsta nivå 	0 - 8 </a:t>
            </a:r>
            <a:r>
              <a:rPr lang="sv-SE" dirty="0" err="1"/>
              <a:t>hp</a:t>
            </a:r>
            <a:r>
              <a:rPr lang="sv-SE" dirty="0"/>
              <a:t>/</a:t>
            </a:r>
            <a:r>
              <a:rPr lang="sv-SE" dirty="0" err="1"/>
              <a:t>htp</a:t>
            </a:r>
            <a:r>
              <a:rPr lang="sv-SE" dirty="0"/>
              <a:t>, normalt minst 4-kortsfärg</a:t>
            </a:r>
          </a:p>
          <a:p>
            <a:r>
              <a:rPr lang="sv-SE" dirty="0"/>
              <a:t>Hopp till 2 i färg			9 – 12 </a:t>
            </a:r>
            <a:r>
              <a:rPr lang="sv-SE" dirty="0" err="1"/>
              <a:t>hp</a:t>
            </a:r>
            <a:r>
              <a:rPr lang="sv-SE" dirty="0"/>
              <a:t>/</a:t>
            </a:r>
            <a:r>
              <a:rPr lang="sv-SE" dirty="0" err="1"/>
              <a:t>htp</a:t>
            </a:r>
            <a:r>
              <a:rPr lang="sv-SE" dirty="0"/>
              <a:t>, minst 4- </a:t>
            </a:r>
            <a:r>
              <a:rPr lang="sv-SE" dirty="0" err="1"/>
              <a:t>kortsfärg</a:t>
            </a:r>
            <a:endParaRPr lang="sv-SE" dirty="0"/>
          </a:p>
          <a:p>
            <a:r>
              <a:rPr lang="sv-SE" dirty="0"/>
              <a:t>Hopp till 3 i färg			10 – 12 </a:t>
            </a:r>
            <a:r>
              <a:rPr lang="sv-SE" dirty="0" err="1"/>
              <a:t>hp</a:t>
            </a:r>
            <a:r>
              <a:rPr lang="sv-SE" dirty="0"/>
              <a:t>/</a:t>
            </a:r>
            <a:r>
              <a:rPr lang="sv-SE" dirty="0" err="1"/>
              <a:t>htp</a:t>
            </a:r>
            <a:r>
              <a:rPr lang="sv-SE" dirty="0"/>
              <a:t>, normalt minst 5-kort</a:t>
            </a:r>
          </a:p>
          <a:p>
            <a:r>
              <a:rPr lang="sv-SE" dirty="0"/>
              <a:t>Hopp till 4 i </a:t>
            </a:r>
            <a:r>
              <a:rPr lang="sv-SE" dirty="0" err="1"/>
              <a:t>hf</a:t>
            </a:r>
            <a:r>
              <a:rPr lang="sv-SE" dirty="0"/>
              <a:t>			13+ </a:t>
            </a:r>
            <a:r>
              <a:rPr lang="sv-SE" dirty="0" err="1"/>
              <a:t>htp</a:t>
            </a:r>
            <a:r>
              <a:rPr lang="sv-SE" dirty="0"/>
              <a:t>, minst bra 5-kortsfärg</a:t>
            </a:r>
          </a:p>
          <a:p>
            <a:r>
              <a:rPr lang="sv-SE" dirty="0"/>
              <a:t>1 NT				6 -10 </a:t>
            </a:r>
            <a:r>
              <a:rPr lang="sv-SE" dirty="0" err="1"/>
              <a:t>hp</a:t>
            </a:r>
            <a:r>
              <a:rPr lang="sv-SE" dirty="0"/>
              <a:t>, håll i öppnarens färg</a:t>
            </a:r>
          </a:p>
          <a:p>
            <a:r>
              <a:rPr lang="sv-SE" dirty="0"/>
              <a:t>2 NT				11 – 12 </a:t>
            </a:r>
            <a:r>
              <a:rPr lang="sv-SE" dirty="0" err="1"/>
              <a:t>hp</a:t>
            </a:r>
            <a:r>
              <a:rPr lang="sv-SE" dirty="0"/>
              <a:t>, håll i öppnarens färg</a:t>
            </a:r>
          </a:p>
          <a:p>
            <a:r>
              <a:rPr lang="sv-SE" dirty="0"/>
              <a:t>3 NT 				13+ </a:t>
            </a:r>
            <a:r>
              <a:rPr lang="sv-SE" dirty="0" err="1"/>
              <a:t>hp</a:t>
            </a:r>
            <a:r>
              <a:rPr lang="sv-SE" dirty="0"/>
              <a:t>, bra håll i öppnarens färg</a:t>
            </a:r>
          </a:p>
          <a:p>
            <a:endParaRPr lang="sv-SE" dirty="0"/>
          </a:p>
        </p:txBody>
      </p:sp>
    </p:spTree>
    <p:extLst>
      <p:ext uri="{BB962C8B-B14F-4D97-AF65-F5344CB8AC3E}">
        <p14:creationId xmlns:p14="http://schemas.microsoft.com/office/powerpoint/2010/main" val="16708253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Sammanfattning av försvarsbud</a:t>
            </a:r>
          </a:p>
        </p:txBody>
      </p:sp>
      <p:sp>
        <p:nvSpPr>
          <p:cNvPr id="3" name="Platshållare för innehåll 2"/>
          <p:cNvSpPr>
            <a:spLocks noGrp="1"/>
          </p:cNvSpPr>
          <p:nvPr>
            <p:ph idx="1"/>
          </p:nvPr>
        </p:nvSpPr>
        <p:spPr/>
        <p:txBody>
          <a:bodyPr/>
          <a:lstStyle/>
          <a:p>
            <a:r>
              <a:rPr lang="sv-SE" dirty="0"/>
              <a:t>Enkelt färginkliv			12 – 17 </a:t>
            </a:r>
            <a:r>
              <a:rPr lang="sv-SE" dirty="0" err="1"/>
              <a:t>hp</a:t>
            </a:r>
            <a:r>
              <a:rPr lang="sv-SE" dirty="0"/>
              <a:t>, minst en bra 5-kortsfärg</a:t>
            </a:r>
          </a:p>
          <a:p>
            <a:r>
              <a:rPr lang="sv-SE" dirty="0"/>
              <a:t>Hoppande tvålägesinkliv	6 - 11 </a:t>
            </a:r>
            <a:r>
              <a:rPr lang="sv-SE" dirty="0" err="1"/>
              <a:t>hp</a:t>
            </a:r>
            <a:r>
              <a:rPr lang="sv-SE" dirty="0"/>
              <a:t>, minst en bra sexkortsfärg</a:t>
            </a:r>
          </a:p>
          <a:p>
            <a:r>
              <a:rPr lang="sv-SE" dirty="0"/>
              <a:t>Hoppande trelägesinkliv	6 – 11 </a:t>
            </a:r>
            <a:r>
              <a:rPr lang="sv-SE" dirty="0" err="1"/>
              <a:t>hp</a:t>
            </a:r>
            <a:r>
              <a:rPr lang="sv-SE" dirty="0"/>
              <a:t>, minst en bra sjukortsfärg</a:t>
            </a:r>
          </a:p>
          <a:p>
            <a:r>
              <a:rPr lang="sv-SE" dirty="0"/>
              <a:t>Inkliv med 1NT			15 – 17 </a:t>
            </a:r>
            <a:r>
              <a:rPr lang="sv-SE" dirty="0" err="1"/>
              <a:t>hp</a:t>
            </a:r>
            <a:r>
              <a:rPr lang="sv-SE" dirty="0"/>
              <a:t>, håll i </a:t>
            </a:r>
            <a:r>
              <a:rPr lang="sv-SE" dirty="0" err="1"/>
              <a:t>öppn</a:t>
            </a:r>
            <a:r>
              <a:rPr lang="sv-SE" dirty="0"/>
              <a:t> färg, jämn hand</a:t>
            </a:r>
          </a:p>
          <a:p>
            <a:r>
              <a:rPr lang="sv-SE" dirty="0"/>
              <a:t>Upplysningsdubbling 		a) 12 – 17 </a:t>
            </a:r>
            <a:r>
              <a:rPr lang="sv-SE" dirty="0" err="1"/>
              <a:t>hp</a:t>
            </a:r>
            <a:r>
              <a:rPr lang="sv-SE" dirty="0"/>
              <a:t>, </a:t>
            </a:r>
            <a:r>
              <a:rPr lang="sv-SE" dirty="0" err="1"/>
              <a:t>intr</a:t>
            </a:r>
            <a:r>
              <a:rPr lang="sv-SE" dirty="0"/>
              <a:t> för </a:t>
            </a:r>
            <a:r>
              <a:rPr lang="sv-SE" dirty="0" err="1"/>
              <a:t>obj</a:t>
            </a:r>
            <a:r>
              <a:rPr lang="sv-SE" dirty="0"/>
              <a:t> färger</a:t>
            </a:r>
          </a:p>
          <a:p>
            <a:r>
              <a:rPr lang="sv-SE" dirty="0"/>
              <a:t>             				b) Alla händer med minst 18 </a:t>
            </a:r>
            <a:r>
              <a:rPr lang="sv-SE" dirty="0" err="1"/>
              <a:t>hp</a:t>
            </a:r>
            <a:r>
              <a:rPr lang="sv-SE" dirty="0"/>
              <a:t>                                         </a:t>
            </a:r>
          </a:p>
          <a:p>
            <a:endParaRPr lang="sv-SE" dirty="0"/>
          </a:p>
          <a:p>
            <a:endParaRPr lang="sv-SE" dirty="0"/>
          </a:p>
        </p:txBody>
      </p:sp>
    </p:spTree>
    <p:extLst>
      <p:ext uri="{BB962C8B-B14F-4D97-AF65-F5344CB8AC3E}">
        <p14:creationId xmlns:p14="http://schemas.microsoft.com/office/powerpoint/2010/main" val="20469004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sz="3200" b="1" dirty="0">
                <a:solidFill>
                  <a:srgbClr val="00B050"/>
                </a:solidFill>
              </a:rPr>
              <a:t>Bra att komma ihåg</a:t>
            </a:r>
            <a:br>
              <a:rPr lang="sv-SE" dirty="0"/>
            </a:br>
            <a:endParaRPr lang="sv-SE" dirty="0"/>
          </a:p>
        </p:txBody>
      </p:sp>
      <p:sp>
        <p:nvSpPr>
          <p:cNvPr id="3" name="Platshållare för innehåll 2"/>
          <p:cNvSpPr>
            <a:spLocks noGrp="1"/>
          </p:cNvSpPr>
          <p:nvPr>
            <p:ph idx="1"/>
          </p:nvPr>
        </p:nvSpPr>
        <p:spPr>
          <a:xfrm>
            <a:off x="1267447" y="999997"/>
            <a:ext cx="10515600" cy="4351338"/>
          </a:xfrm>
        </p:spPr>
        <p:txBody>
          <a:bodyPr>
            <a:normAutofit fontScale="92500" lnSpcReduction="10000"/>
          </a:bodyPr>
          <a:lstStyle/>
          <a:p>
            <a:r>
              <a:rPr lang="sv-SE" dirty="0"/>
              <a:t> UD avges när partnern inte bjudit annat än pass</a:t>
            </a:r>
            <a:br>
              <a:rPr lang="sv-SE" dirty="0"/>
            </a:br>
            <a:endParaRPr lang="sv-SE" dirty="0"/>
          </a:p>
          <a:p>
            <a:r>
              <a:rPr lang="sv-SE" dirty="0"/>
              <a:t>Normal UD lovar anpassning i objudna färger och 12-17 </a:t>
            </a:r>
            <a:r>
              <a:rPr lang="sv-SE" dirty="0" err="1"/>
              <a:t>hp</a:t>
            </a:r>
            <a:br>
              <a:rPr lang="sv-SE" dirty="0"/>
            </a:br>
            <a:endParaRPr lang="sv-SE" dirty="0"/>
          </a:p>
          <a:p>
            <a:r>
              <a:rPr lang="sv-SE" dirty="0"/>
              <a:t>Bjud bästa färg efter UD</a:t>
            </a:r>
            <a:br>
              <a:rPr lang="sv-SE" dirty="0"/>
            </a:br>
            <a:endParaRPr lang="sv-SE" dirty="0"/>
          </a:p>
          <a:p>
            <a:r>
              <a:rPr lang="sv-SE" dirty="0" err="1"/>
              <a:t>Färgbud</a:t>
            </a:r>
            <a:r>
              <a:rPr lang="sv-SE" dirty="0"/>
              <a:t> billigast möjligt som svar på UD visar 0-8  </a:t>
            </a:r>
            <a:r>
              <a:rPr lang="sv-SE" dirty="0" err="1"/>
              <a:t>hp</a:t>
            </a:r>
            <a:r>
              <a:rPr lang="sv-SE" dirty="0"/>
              <a:t>/</a:t>
            </a:r>
            <a:r>
              <a:rPr lang="sv-SE" dirty="0" err="1"/>
              <a:t>htp</a:t>
            </a:r>
            <a:br>
              <a:rPr lang="sv-SE" dirty="0"/>
            </a:br>
            <a:endParaRPr lang="sv-SE" dirty="0"/>
          </a:p>
          <a:p>
            <a:r>
              <a:rPr lang="sv-SE" dirty="0"/>
              <a:t>Hopp i färg som svar på UD visar 9-12 </a:t>
            </a:r>
            <a:r>
              <a:rPr lang="sv-SE" dirty="0" err="1"/>
              <a:t>hp</a:t>
            </a:r>
            <a:r>
              <a:rPr lang="sv-SE" dirty="0"/>
              <a:t>/</a:t>
            </a:r>
            <a:r>
              <a:rPr lang="sv-SE" dirty="0" err="1"/>
              <a:t>htp</a:t>
            </a:r>
            <a:br>
              <a:rPr lang="sv-SE" dirty="0"/>
            </a:br>
            <a:endParaRPr lang="sv-SE" dirty="0"/>
          </a:p>
          <a:p>
            <a:r>
              <a:rPr lang="sv-SE" dirty="0"/>
              <a:t>Frivilligt bud av upplysningsdubblaren visar minst 18 </a:t>
            </a:r>
            <a:r>
              <a:rPr lang="sv-SE" dirty="0" err="1"/>
              <a:t>hp</a:t>
            </a:r>
            <a:r>
              <a:rPr lang="sv-SE" dirty="0"/>
              <a:t>/</a:t>
            </a:r>
            <a:r>
              <a:rPr lang="sv-SE" dirty="0" err="1"/>
              <a:t>htp</a:t>
            </a:r>
            <a:endParaRPr lang="sv-SE" dirty="0"/>
          </a:p>
          <a:p>
            <a:endParaRPr lang="sv-SE" dirty="0"/>
          </a:p>
        </p:txBody>
      </p:sp>
    </p:spTree>
    <p:extLst>
      <p:ext uri="{BB962C8B-B14F-4D97-AF65-F5344CB8AC3E}">
        <p14:creationId xmlns:p14="http://schemas.microsoft.com/office/powerpoint/2010/main" val="292929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BE543C2-C860-2EC7-34BE-35FB94806733}"/>
              </a:ext>
            </a:extLst>
          </p:cNvPr>
          <p:cNvPicPr>
            <a:picLocks noChangeAspect="1"/>
          </p:cNvPicPr>
          <p:nvPr/>
        </p:nvPicPr>
        <p:blipFill>
          <a:blip r:embed="rId2"/>
          <a:stretch>
            <a:fillRect/>
          </a:stretch>
        </p:blipFill>
        <p:spPr>
          <a:xfrm>
            <a:off x="1955453" y="111212"/>
            <a:ext cx="7887801" cy="4629796"/>
          </a:xfrm>
          <a:prstGeom prst="rect">
            <a:avLst/>
          </a:prstGeom>
        </p:spPr>
      </p:pic>
      <p:sp>
        <p:nvSpPr>
          <p:cNvPr id="4" name="textruta 3">
            <a:extLst>
              <a:ext uri="{FF2B5EF4-FFF2-40B4-BE49-F238E27FC236}">
                <a16:creationId xmlns:a16="http://schemas.microsoft.com/office/drawing/2014/main" id="{57A8EA45-A80A-3120-3E99-532D8841CDE0}"/>
              </a:ext>
            </a:extLst>
          </p:cNvPr>
          <p:cNvSpPr txBox="1"/>
          <p:nvPr/>
        </p:nvSpPr>
        <p:spPr>
          <a:xfrm>
            <a:off x="2261421" y="5093561"/>
            <a:ext cx="865238" cy="923330"/>
          </a:xfrm>
          <a:prstGeom prst="rect">
            <a:avLst/>
          </a:prstGeom>
          <a:noFill/>
        </p:spPr>
        <p:txBody>
          <a:bodyPr wrap="square" rtlCol="0">
            <a:spAutoFit/>
          </a:bodyPr>
          <a:lstStyle/>
          <a:p>
            <a:r>
              <a:rPr lang="sv-SE" dirty="0"/>
              <a:t>Bjud</a:t>
            </a:r>
          </a:p>
          <a:p>
            <a:endParaRPr lang="sv-SE" dirty="0"/>
          </a:p>
          <a:p>
            <a:r>
              <a:rPr lang="sv-SE" dirty="0"/>
              <a:t>pass</a:t>
            </a:r>
          </a:p>
        </p:txBody>
      </p:sp>
      <p:sp>
        <p:nvSpPr>
          <p:cNvPr id="5" name="textruta 4">
            <a:extLst>
              <a:ext uri="{FF2B5EF4-FFF2-40B4-BE49-F238E27FC236}">
                <a16:creationId xmlns:a16="http://schemas.microsoft.com/office/drawing/2014/main" id="{133DAFA6-E814-D873-6984-02ED2EFF57D6}"/>
              </a:ext>
            </a:extLst>
          </p:cNvPr>
          <p:cNvSpPr txBox="1"/>
          <p:nvPr/>
        </p:nvSpPr>
        <p:spPr>
          <a:xfrm>
            <a:off x="4262284" y="5093561"/>
            <a:ext cx="865238" cy="923330"/>
          </a:xfrm>
          <a:prstGeom prst="rect">
            <a:avLst/>
          </a:prstGeom>
          <a:noFill/>
        </p:spPr>
        <p:txBody>
          <a:bodyPr wrap="square" rtlCol="0">
            <a:spAutoFit/>
          </a:bodyPr>
          <a:lstStyle/>
          <a:p>
            <a:r>
              <a:rPr lang="sv-SE" dirty="0"/>
              <a:t>Bjud</a:t>
            </a:r>
          </a:p>
          <a:p>
            <a:endParaRPr lang="sv-SE" dirty="0"/>
          </a:p>
          <a:p>
            <a:r>
              <a:rPr lang="sv-SE" dirty="0"/>
              <a:t>1 ♠</a:t>
            </a:r>
          </a:p>
        </p:txBody>
      </p:sp>
      <p:sp>
        <p:nvSpPr>
          <p:cNvPr id="6" name="textruta 5">
            <a:extLst>
              <a:ext uri="{FF2B5EF4-FFF2-40B4-BE49-F238E27FC236}">
                <a16:creationId xmlns:a16="http://schemas.microsoft.com/office/drawing/2014/main" id="{3A59F184-C9CA-C165-4C09-0E6809F1537E}"/>
              </a:ext>
            </a:extLst>
          </p:cNvPr>
          <p:cNvSpPr txBox="1"/>
          <p:nvPr/>
        </p:nvSpPr>
        <p:spPr>
          <a:xfrm>
            <a:off x="6420465" y="5123509"/>
            <a:ext cx="801332" cy="923330"/>
          </a:xfrm>
          <a:prstGeom prst="rect">
            <a:avLst/>
          </a:prstGeom>
          <a:noFill/>
        </p:spPr>
        <p:txBody>
          <a:bodyPr wrap="square" rtlCol="0">
            <a:spAutoFit/>
          </a:bodyPr>
          <a:lstStyle/>
          <a:p>
            <a:r>
              <a:rPr lang="sv-SE" dirty="0"/>
              <a:t>Bjud</a:t>
            </a:r>
          </a:p>
          <a:p>
            <a:endParaRPr lang="sv-SE" dirty="0"/>
          </a:p>
          <a:p>
            <a:r>
              <a:rPr lang="sv-SE" dirty="0"/>
              <a:t>2 </a:t>
            </a:r>
            <a:r>
              <a:rPr lang="sv-SE" dirty="0">
                <a:solidFill>
                  <a:srgbClr val="FF0000"/>
                </a:solidFill>
              </a:rPr>
              <a:t>♥</a:t>
            </a:r>
          </a:p>
        </p:txBody>
      </p:sp>
      <p:sp>
        <p:nvSpPr>
          <p:cNvPr id="7" name="textruta 6">
            <a:extLst>
              <a:ext uri="{FF2B5EF4-FFF2-40B4-BE49-F238E27FC236}">
                <a16:creationId xmlns:a16="http://schemas.microsoft.com/office/drawing/2014/main" id="{11495B84-FD2D-9E95-FD11-FF4ACFDCC809}"/>
              </a:ext>
            </a:extLst>
          </p:cNvPr>
          <p:cNvSpPr txBox="1"/>
          <p:nvPr/>
        </p:nvSpPr>
        <p:spPr>
          <a:xfrm>
            <a:off x="8519655" y="5123509"/>
            <a:ext cx="801333" cy="923330"/>
          </a:xfrm>
          <a:prstGeom prst="rect">
            <a:avLst/>
          </a:prstGeom>
          <a:noFill/>
        </p:spPr>
        <p:txBody>
          <a:bodyPr wrap="square" rtlCol="0">
            <a:spAutoFit/>
          </a:bodyPr>
          <a:lstStyle/>
          <a:p>
            <a:r>
              <a:rPr lang="sv-SE" dirty="0"/>
              <a:t>Bjud</a:t>
            </a:r>
          </a:p>
          <a:p>
            <a:endParaRPr lang="sv-SE" dirty="0"/>
          </a:p>
          <a:p>
            <a:r>
              <a:rPr lang="sv-SE" dirty="0"/>
              <a:t>1 NT</a:t>
            </a:r>
          </a:p>
        </p:txBody>
      </p:sp>
    </p:spTree>
    <p:extLst>
      <p:ext uri="{BB962C8B-B14F-4D97-AF65-F5344CB8AC3E}">
        <p14:creationId xmlns:p14="http://schemas.microsoft.com/office/powerpoint/2010/main" val="64843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AA909-78EE-0C73-0971-C41C901B4808}"/>
            </a:ext>
          </a:extLst>
        </p:cNvPr>
        <p:cNvGrpSpPr/>
        <p:nvPr/>
      </p:nvGrpSpPr>
      <p:grpSpPr>
        <a:xfrm>
          <a:off x="0" y="0"/>
          <a:ext cx="0" cy="0"/>
          <a:chOff x="0" y="0"/>
          <a:chExt cx="0" cy="0"/>
        </a:xfrm>
      </p:grpSpPr>
      <p:sp>
        <p:nvSpPr>
          <p:cNvPr id="3" name="textruta 2">
            <a:extLst>
              <a:ext uri="{FF2B5EF4-FFF2-40B4-BE49-F238E27FC236}">
                <a16:creationId xmlns:a16="http://schemas.microsoft.com/office/drawing/2014/main" id="{9A6C8A0B-88FF-96A7-2BF6-1147B4ABA4E9}"/>
              </a:ext>
            </a:extLst>
          </p:cNvPr>
          <p:cNvSpPr txBox="1"/>
          <p:nvPr/>
        </p:nvSpPr>
        <p:spPr>
          <a:xfrm>
            <a:off x="2546555" y="1445342"/>
            <a:ext cx="5309419" cy="1200329"/>
          </a:xfrm>
          <a:prstGeom prst="rect">
            <a:avLst/>
          </a:prstGeom>
          <a:noFill/>
        </p:spPr>
        <p:txBody>
          <a:bodyPr wrap="square" rtlCol="0">
            <a:spAutoFit/>
          </a:bodyPr>
          <a:lstStyle/>
          <a:p>
            <a:pPr algn="ctr"/>
            <a:r>
              <a:rPr lang="sv-SE" sz="3600" b="1" dirty="0">
                <a:solidFill>
                  <a:schemeClr val="accent5"/>
                </a:solidFill>
              </a:rPr>
              <a:t>Spela bridge 1</a:t>
            </a:r>
          </a:p>
          <a:p>
            <a:pPr algn="ctr"/>
            <a:r>
              <a:rPr lang="sv-SE" sz="3600" b="1" dirty="0">
                <a:solidFill>
                  <a:schemeClr val="accent5"/>
                </a:solidFill>
              </a:rPr>
              <a:t>Lektion 10</a:t>
            </a:r>
          </a:p>
        </p:txBody>
      </p:sp>
    </p:spTree>
    <p:extLst>
      <p:ext uri="{BB962C8B-B14F-4D97-AF65-F5344CB8AC3E}">
        <p14:creationId xmlns:p14="http://schemas.microsoft.com/office/powerpoint/2010/main" val="17048757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F0B96FA-6E09-F53F-3118-31CC6E6DBDD5}"/>
              </a:ext>
            </a:extLst>
          </p:cNvPr>
          <p:cNvPicPr>
            <a:picLocks noChangeAspect="1"/>
          </p:cNvPicPr>
          <p:nvPr/>
        </p:nvPicPr>
        <p:blipFill>
          <a:blip r:embed="rId3"/>
          <a:stretch>
            <a:fillRect/>
          </a:stretch>
        </p:blipFill>
        <p:spPr>
          <a:xfrm>
            <a:off x="1292445" y="945819"/>
            <a:ext cx="2724530" cy="5477639"/>
          </a:xfrm>
          <a:prstGeom prst="rect">
            <a:avLst/>
          </a:prstGeom>
        </p:spPr>
      </p:pic>
      <p:sp>
        <p:nvSpPr>
          <p:cNvPr id="4" name="textruta 3">
            <a:extLst>
              <a:ext uri="{FF2B5EF4-FFF2-40B4-BE49-F238E27FC236}">
                <a16:creationId xmlns:a16="http://schemas.microsoft.com/office/drawing/2014/main" id="{1C7F8BF5-F3EF-A19A-4407-273C3C6B5A4A}"/>
              </a:ext>
            </a:extLst>
          </p:cNvPr>
          <p:cNvSpPr txBox="1"/>
          <p:nvPr/>
        </p:nvSpPr>
        <p:spPr>
          <a:xfrm>
            <a:off x="707923" y="290070"/>
            <a:ext cx="3893574" cy="461665"/>
          </a:xfrm>
          <a:prstGeom prst="rect">
            <a:avLst/>
          </a:prstGeom>
          <a:noFill/>
        </p:spPr>
        <p:txBody>
          <a:bodyPr wrap="square" rtlCol="0">
            <a:spAutoFit/>
          </a:bodyPr>
          <a:lstStyle/>
          <a:p>
            <a:pPr algn="ctr"/>
            <a:r>
              <a:rPr lang="sv-SE" sz="2400" b="1" dirty="0">
                <a:solidFill>
                  <a:schemeClr val="accent6"/>
                </a:solidFill>
              </a:rPr>
              <a:t>Starka öppningshänder</a:t>
            </a:r>
          </a:p>
        </p:txBody>
      </p:sp>
      <p:pic>
        <p:nvPicPr>
          <p:cNvPr id="6" name="Bildobjekt 5">
            <a:extLst>
              <a:ext uri="{FF2B5EF4-FFF2-40B4-BE49-F238E27FC236}">
                <a16:creationId xmlns:a16="http://schemas.microsoft.com/office/drawing/2014/main" id="{BF1D27B3-9632-A341-A162-1E80AE782074}"/>
              </a:ext>
            </a:extLst>
          </p:cNvPr>
          <p:cNvPicPr>
            <a:picLocks noChangeAspect="1"/>
          </p:cNvPicPr>
          <p:nvPr/>
        </p:nvPicPr>
        <p:blipFill>
          <a:blip r:embed="rId4"/>
          <a:stretch>
            <a:fillRect/>
          </a:stretch>
        </p:blipFill>
        <p:spPr>
          <a:xfrm>
            <a:off x="4774330" y="1056545"/>
            <a:ext cx="2191056" cy="1657581"/>
          </a:xfrm>
          <a:prstGeom prst="rect">
            <a:avLst/>
          </a:prstGeom>
        </p:spPr>
      </p:pic>
      <p:pic>
        <p:nvPicPr>
          <p:cNvPr id="8" name="Bildobjekt 7">
            <a:extLst>
              <a:ext uri="{FF2B5EF4-FFF2-40B4-BE49-F238E27FC236}">
                <a16:creationId xmlns:a16="http://schemas.microsoft.com/office/drawing/2014/main" id="{56635373-EE55-180E-084A-E2D5AD3F61F6}"/>
              </a:ext>
            </a:extLst>
          </p:cNvPr>
          <p:cNvPicPr>
            <a:picLocks noChangeAspect="1"/>
          </p:cNvPicPr>
          <p:nvPr/>
        </p:nvPicPr>
        <p:blipFill>
          <a:blip r:embed="rId5"/>
          <a:stretch>
            <a:fillRect/>
          </a:stretch>
        </p:blipFill>
        <p:spPr>
          <a:xfrm>
            <a:off x="4774330" y="2676820"/>
            <a:ext cx="1790950" cy="1467055"/>
          </a:xfrm>
          <a:prstGeom prst="rect">
            <a:avLst/>
          </a:prstGeom>
        </p:spPr>
      </p:pic>
      <p:pic>
        <p:nvPicPr>
          <p:cNvPr id="10" name="Bildobjekt 9">
            <a:extLst>
              <a:ext uri="{FF2B5EF4-FFF2-40B4-BE49-F238E27FC236}">
                <a16:creationId xmlns:a16="http://schemas.microsoft.com/office/drawing/2014/main" id="{13576C86-3ADD-9E1C-381F-6C2CF2998C97}"/>
              </a:ext>
            </a:extLst>
          </p:cNvPr>
          <p:cNvPicPr>
            <a:picLocks noChangeAspect="1"/>
          </p:cNvPicPr>
          <p:nvPr/>
        </p:nvPicPr>
        <p:blipFill>
          <a:blip r:embed="rId6"/>
          <a:stretch>
            <a:fillRect/>
          </a:stretch>
        </p:blipFill>
        <p:spPr>
          <a:xfrm>
            <a:off x="8215349" y="1879289"/>
            <a:ext cx="3429479" cy="1495634"/>
          </a:xfrm>
          <a:prstGeom prst="rect">
            <a:avLst/>
          </a:prstGeom>
        </p:spPr>
      </p:pic>
      <p:sp>
        <p:nvSpPr>
          <p:cNvPr id="11" name="textruta 10">
            <a:extLst>
              <a:ext uri="{FF2B5EF4-FFF2-40B4-BE49-F238E27FC236}">
                <a16:creationId xmlns:a16="http://schemas.microsoft.com/office/drawing/2014/main" id="{3EED49B5-C619-D3C7-2B30-B5AB5F47BFE4}"/>
              </a:ext>
            </a:extLst>
          </p:cNvPr>
          <p:cNvSpPr txBox="1"/>
          <p:nvPr/>
        </p:nvSpPr>
        <p:spPr>
          <a:xfrm>
            <a:off x="4016975" y="4275902"/>
            <a:ext cx="4198374" cy="923330"/>
          </a:xfrm>
          <a:prstGeom prst="rect">
            <a:avLst/>
          </a:prstGeom>
          <a:noFill/>
        </p:spPr>
        <p:txBody>
          <a:bodyPr wrap="square" rtlCol="0">
            <a:spAutoFit/>
          </a:bodyPr>
          <a:lstStyle/>
          <a:p>
            <a:r>
              <a:rPr lang="sv-SE" dirty="0">
                <a:latin typeface="+mj-lt"/>
              </a:rPr>
              <a:t>Nord får spela 1</a:t>
            </a:r>
            <a:r>
              <a:rPr lang="sv-SE" dirty="0">
                <a:solidFill>
                  <a:srgbClr val="FF0000"/>
                </a:solidFill>
                <a:latin typeface="+mj-lt"/>
              </a:rPr>
              <a:t>♥</a:t>
            </a:r>
            <a:r>
              <a:rPr lang="sv-SE" dirty="0">
                <a:latin typeface="+mj-lt"/>
              </a:rPr>
              <a:t> +4 vilket ger 200 p. Om han istället spelar 4</a:t>
            </a:r>
            <a:r>
              <a:rPr lang="sv-SE" dirty="0">
                <a:solidFill>
                  <a:srgbClr val="FF0000"/>
                </a:solidFill>
                <a:latin typeface="+mj-lt"/>
              </a:rPr>
              <a:t>♥</a:t>
            </a:r>
            <a:r>
              <a:rPr lang="sv-SE" dirty="0">
                <a:latin typeface="+mj-lt"/>
              </a:rPr>
              <a:t> +1 ger detta 450 p  eller 650 p beroende på zon.</a:t>
            </a:r>
          </a:p>
        </p:txBody>
      </p:sp>
    </p:spTree>
    <p:extLst>
      <p:ext uri="{BB962C8B-B14F-4D97-AF65-F5344CB8AC3E}">
        <p14:creationId xmlns:p14="http://schemas.microsoft.com/office/powerpoint/2010/main" val="217033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2093D50F-BF94-C74E-D999-79BD50BC733A}"/>
              </a:ext>
            </a:extLst>
          </p:cNvPr>
          <p:cNvSpPr txBox="1"/>
          <p:nvPr/>
        </p:nvSpPr>
        <p:spPr>
          <a:xfrm>
            <a:off x="1523999" y="452284"/>
            <a:ext cx="7659329" cy="2862322"/>
          </a:xfrm>
          <a:prstGeom prst="rect">
            <a:avLst/>
          </a:prstGeom>
          <a:noFill/>
        </p:spPr>
        <p:txBody>
          <a:bodyPr wrap="square" rtlCol="0">
            <a:spAutoFit/>
          </a:bodyPr>
          <a:lstStyle/>
          <a:p>
            <a:r>
              <a:rPr lang="sv-SE" dirty="0"/>
              <a:t>Öppningsbudet 2♣</a:t>
            </a:r>
          </a:p>
          <a:p>
            <a:endParaRPr lang="sv-SE" dirty="0"/>
          </a:p>
          <a:p>
            <a:r>
              <a:rPr lang="sv-SE" dirty="0"/>
              <a:t>Är ett onaturligt bud som inte säger något om klöverfärgen.</a:t>
            </a:r>
          </a:p>
          <a:p>
            <a:endParaRPr lang="sv-SE" dirty="0"/>
          </a:p>
          <a:p>
            <a:r>
              <a:rPr lang="sv-SE" dirty="0"/>
              <a:t>Innebörden är att visa en mycket stark hand med minst 22 </a:t>
            </a:r>
            <a:r>
              <a:rPr lang="sv-SE" dirty="0" err="1"/>
              <a:t>hp</a:t>
            </a:r>
            <a:r>
              <a:rPr lang="sv-SE" dirty="0"/>
              <a:t> eller egen utgång. </a:t>
            </a:r>
          </a:p>
          <a:p>
            <a:endParaRPr lang="sv-SE" dirty="0"/>
          </a:p>
          <a:p>
            <a:r>
              <a:rPr lang="sv-SE" dirty="0"/>
              <a:t>Budet är ett kravbud så att öppnaren i andra ronden kan ge mer information om sin hand.</a:t>
            </a:r>
          </a:p>
          <a:p>
            <a:endParaRPr lang="sv-SE" dirty="0"/>
          </a:p>
        </p:txBody>
      </p:sp>
      <p:sp>
        <p:nvSpPr>
          <p:cNvPr id="4" name="textruta 3">
            <a:extLst>
              <a:ext uri="{FF2B5EF4-FFF2-40B4-BE49-F238E27FC236}">
                <a16:creationId xmlns:a16="http://schemas.microsoft.com/office/drawing/2014/main" id="{731570A8-281B-E907-ED6A-8321E7F5B18B}"/>
              </a:ext>
            </a:extLst>
          </p:cNvPr>
          <p:cNvSpPr txBox="1"/>
          <p:nvPr/>
        </p:nvSpPr>
        <p:spPr>
          <a:xfrm>
            <a:off x="1523999" y="3765755"/>
            <a:ext cx="7423356" cy="1200329"/>
          </a:xfrm>
          <a:prstGeom prst="rect">
            <a:avLst/>
          </a:prstGeom>
          <a:noFill/>
        </p:spPr>
        <p:txBody>
          <a:bodyPr wrap="square" rtlCol="0">
            <a:spAutoFit/>
          </a:bodyPr>
          <a:lstStyle/>
          <a:p>
            <a:r>
              <a:rPr lang="sv-SE" dirty="0"/>
              <a:t>Efter öppningsbudet 2♣ måste partnern svara 2</a:t>
            </a:r>
            <a:r>
              <a:rPr lang="sv-SE" dirty="0">
                <a:solidFill>
                  <a:srgbClr val="FF0000"/>
                </a:solidFill>
              </a:rPr>
              <a:t>♦</a:t>
            </a:r>
            <a:r>
              <a:rPr lang="sv-SE" dirty="0"/>
              <a:t>, vilket också är ett onaturligt bud som inte säger något om ruterfärgen.</a:t>
            </a:r>
          </a:p>
          <a:p>
            <a:endParaRPr lang="sv-SE" dirty="0"/>
          </a:p>
          <a:p>
            <a:r>
              <a:rPr lang="sv-SE" dirty="0"/>
              <a:t>Budet säger ungefär ”Jaså, vad trevligt!”</a:t>
            </a:r>
          </a:p>
        </p:txBody>
      </p:sp>
    </p:spTree>
    <p:extLst>
      <p:ext uri="{BB962C8B-B14F-4D97-AF65-F5344CB8AC3E}">
        <p14:creationId xmlns:p14="http://schemas.microsoft.com/office/powerpoint/2010/main" val="193856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tema">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34272</TotalTime>
  <Words>3375</Words>
  <Application>Microsoft Office PowerPoint</Application>
  <PresentationFormat>Bredbild</PresentationFormat>
  <Paragraphs>467</Paragraphs>
  <Slides>119</Slides>
  <Notes>6</Notes>
  <HiddenSlides>6</HiddenSlides>
  <MMClips>0</MMClips>
  <ScaleCrop>false</ScaleCrop>
  <HeadingPairs>
    <vt:vector size="8" baseType="variant">
      <vt:variant>
        <vt:lpstr>Använt teckensnitt</vt:lpstr>
      </vt:variant>
      <vt:variant>
        <vt:i4>7</vt:i4>
      </vt:variant>
      <vt:variant>
        <vt:lpstr>Tema</vt:lpstr>
      </vt:variant>
      <vt:variant>
        <vt:i4>3</vt:i4>
      </vt:variant>
      <vt:variant>
        <vt:lpstr>Serverprogram för OLE-inbäddning</vt:lpstr>
      </vt:variant>
      <vt:variant>
        <vt:i4>1</vt:i4>
      </vt:variant>
      <vt:variant>
        <vt:lpstr>Bildrubriker</vt:lpstr>
      </vt:variant>
      <vt:variant>
        <vt:i4>119</vt:i4>
      </vt:variant>
    </vt:vector>
  </HeadingPairs>
  <TitlesOfParts>
    <vt:vector size="130" baseType="lpstr">
      <vt:lpstr>Arial</vt:lpstr>
      <vt:lpstr>Calibri</vt:lpstr>
      <vt:lpstr>Eras Ultra ITC</vt:lpstr>
      <vt:lpstr>Symbol</vt:lpstr>
      <vt:lpstr>Tahoma</vt:lpstr>
      <vt:lpstr>Times New Roman</vt:lpstr>
      <vt:lpstr>Wingdings</vt:lpstr>
      <vt:lpstr>Office-tema</vt:lpstr>
      <vt:lpstr>Office-tema</vt:lpstr>
      <vt:lpstr>Office-tema</vt:lpstr>
      <vt:lpstr>Clip</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Godspela</vt:lpstr>
      <vt:lpstr>Godspela</vt:lpstr>
      <vt:lpstr>PowerPoint-presentation</vt:lpstr>
      <vt:lpstr>PowerPoint-presentation</vt:lpstr>
      <vt:lpstr>PowerPoint-presentation</vt:lpstr>
      <vt:lpstr>Lite repetition...</vt:lpstr>
      <vt:lpstr>Markering av stick</vt:lpstr>
      <vt:lpstr>PowerPoint-presentation</vt:lpstr>
      <vt:lpstr>PowerPoint-presentation</vt:lpstr>
      <vt:lpstr>PowerPoint-presentation</vt:lpstr>
      <vt:lpstr>PowerPoint-presentation</vt:lpstr>
      <vt:lpstr>PowerPoint-presentation</vt:lpstr>
      <vt:lpstr>PowerPoint-presentation</vt:lpstr>
      <vt:lpstr>Vid budgivningen används en budlåda.</vt:lpstr>
      <vt:lpstr>PowerPoint-presentation</vt:lpstr>
      <vt:lpstr>poängberäkning</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Tips i trumfspel</vt:lpstr>
      <vt:lpstr>PowerPoint-presentation</vt:lpstr>
      <vt:lpstr>PowerPoint-presentation</vt:lpstr>
      <vt:lpstr>PowerPoint-presentation</vt:lpstr>
      <vt:lpstr>PowerPoint-presentation</vt:lpstr>
      <vt:lpstr>PowerPoint-presentation</vt:lpstr>
      <vt:lpstr>PowerPoint-presentation</vt:lpstr>
      <vt:lpstr>Starta budgivningen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Budgivning efter öppningsbudet 1 NT  som visar 15 – 17 hp och en balanserad hand</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SVAR PÅ INKLIV</vt:lpstr>
      <vt:lpstr>PowerPoint-presentation</vt:lpstr>
      <vt:lpstr>PowerPoint-presentation</vt:lpstr>
      <vt:lpstr>PowerPoint-presentation</vt:lpstr>
      <vt:lpstr>PowerPoint-presentation</vt:lpstr>
      <vt:lpstr>PowerPoint-presentation</vt:lpstr>
      <vt:lpstr>Svar på en upplysningsdubbling</vt:lpstr>
      <vt:lpstr>Sammanfattning av försvarsbud</vt:lpstr>
      <vt:lpstr>Bra att komma ihåg </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subject/>
  <dc:creator>HP</dc:creator>
  <dc:description/>
  <cp:lastModifiedBy>Eva Berglund</cp:lastModifiedBy>
  <cp:revision>125</cp:revision>
  <dcterms:created xsi:type="dcterms:W3CDTF">2016-10-03T12:37:08Z</dcterms:created>
  <dcterms:modified xsi:type="dcterms:W3CDTF">2024-12-05T15:46:42Z</dcterms:modified>
  <dc:language>sv-SE</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Bredbild</vt:lpwstr>
  </property>
  <property fmtid="{D5CDD505-2E9C-101B-9397-08002B2CF9AE}" pid="3" name="Slides">
    <vt:i4>27</vt:i4>
  </property>
</Properties>
</file>